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Companion Diagnostics in Oncology — a comprehensive review at PhD level. This deck covers the full CDx landscape from regulatory framework through to emerging frontiers.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CDx is legally required before the drug can be prescribed. This is the "essential" test — contrasted with complementary diagnostics where testing is optional.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CDx market is one of the fastest-growing segments in diagnostics, driven directly by the pipeline of biomarker-defined oncology drugs. ~18% CAGR through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III designation means CDx carries the highest risk classification — paralleling the drug's potential to harm patients if given to the wrong population. PMA requires human clinical data, unlike 510(k).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Analytical validation answers: does this device accurately and reproducibly measure the biomarker? Without this foundation, clinical validity data is uninterpretable.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Clinical validity is the hardest part. It requires trial data showing the biomarker-by-treatment interaction — not just that positive patients do better, but that they benefit MORE from the drug than negative patients.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Late-stage CDx development is the most common cause of drug-CDx approval misalignment. Early alignment — from Phase I onward — is essential for contemporaneous approval.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HER2/trastuzumab story is the most instructive in CDx history. It illustrates how CDx complexity can accumulate over time, how misclassification at scale affects patients, and how a new CDx category (HER2-low) can open a previously invisible patient population decades after initial approval.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EGFR/osimertinib case is the best example of sequential CDx development. Each therapeutic generation required a new CDx — and the T790M CDx in plasma was a watershed moment, establishing liquid biopsy as a viable CDx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BRCA/PARP inhibitor landscape shows how a single biomarker can drive approvals across multiple tumour types, and how germline and somatic testing create parallel CDx pathways.The BRCA CDx landscape is the clearest example of how a biomarker evolves across indications. Note the addition of the full HRR panel (14 genes) for mCRPC — not just BRCA1/2 — which required a different CDx device (FoundationOne CDx) for the same drug.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Pembrolizumab has the most complex CDx profile in oncology — because the required test and threshold differ by tumour type, line of therapy, and whether it is mono or combo therapy.The PD-L1 pembrolizumab case is the most operationally complex CDx scenario in oncology today. Site staff and CRAs must know which CDx and which threshold applies to the specific pembrolizumab indication being studied — these are not interchangeable.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FoundationOne CDx (P170019, approved Nov 2017) transformed the CDx landscape by consolidating multiple single-analyte assays into a single pan-tumour NGS panel that can serve as CDx for multiple drugs simultaneously.FoundationOne CDx approval fundamentally changed CDx economics and logistics. A single tissue sample can now determine eligibility for multiple drugs across multiple biomarkers. The approval process for each new biomarker/drug pair is a PMA supplement (S-number), building on the original P170019 approval.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Liquid biopsy CDx eliminates the need for tissue biopsy in appropriate settings. Key limitation: a negative plasma result does NOT exclude the mutation. Always specify a tissue-reflex algorithm in clinical trials.Critical operational point for trial teams: a negative Guardant360 CDx result in plasma does NOT make a patient ineligible. Protocol must specify reflex to tissue biopsy CDx. A positive plasma result IS sufficient for eligibility in the approved osimertinib indications.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CDx strategy determines trial design. Enrichment designs are operationally simpler but cannot formally demonstrate the biomarker-by-treatment interaction required for CDx clinical validation. All-comers designs can test the interaction but require larger sample sizes.Slide for PIs and regulatory colleagues. The choice of enrichment vs. all-comers design determines not just the statistical plan but the type of evidence generated for CDx validation. Enrichment designs cannot provide the interaction test data needed for standalone CDx clinical validation.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CDx development must account for parallel regulatory pathways that may differ substantially in evidence requirements and approval timelines. A US-approved CDx does not automatically satisfy European, Japanese, or Chinese requirements.For global oncology trials, the CDx regulatory strategy must account for multiple simultaneous pathways. The EU IVDR transition (2022) was particularly impactful — previously CE-marked IVDs required full re-evaluation under the new framework with substantially higher evidence requirements.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checklist is directly applicable to site initiation, monitoring visits, and protocol deviation prevention. CDx-related screen failures and eligibility errors are among the most common FDA inspection findings in biomarker-enriched trials.This checklist is adapted from FDA inspection findings in biomarker-enriched oncology trials. The most common CDx-related deficiencies in FDA site inspections: using an unvalidated local assay for eligibility determination, missing screen failure CDx documentation, and inadequate tissue pre-analytical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frontiers represent the next wave of CDx development. AI-based digital pathology CDx is currently in FDA pre-submission discussions. MRD as a regulatory endpoint has draft FDA guidance in haematologic malignancies.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slide for closing. Emphasise the co-development point — it is the single biggest operational lever. Companies that start CDx development late consistently face delays at submission. Also emphasise the liquid biopsy caveat — it is a frequent protocol deviation trigger in the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regulatory sources are publicly available on FDA.gov and ICH.org. The CDx list is updated regularly by FDA CDRH.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D1F2D"/>
          </a:solidFill>
          <a:ln/>
        </p:spPr>
      </p:sp>
      <p:sp>
        <p:nvSpPr>
          <p:cNvPr id="3" name="Shape 1"/>
          <p:cNvSpPr/>
          <p:nvPr/>
        </p:nvSpPr>
        <p:spPr>
          <a:xfrm>
            <a:off x="0" y="0"/>
            <a:ext cx="109728" cy="5143500"/>
          </a:xfrm>
          <a:prstGeom prst="rect">
            <a:avLst/>
          </a:prstGeom>
          <a:solidFill>
            <a:srgbClr val="2A7A8C"/>
          </a:solidFill>
          <a:ln/>
        </p:spPr>
      </p:sp>
      <p:sp>
        <p:nvSpPr>
          <p:cNvPr id="4" name="Text 2"/>
          <p:cNvSpPr/>
          <p:nvPr/>
        </p:nvSpPr>
        <p:spPr>
          <a:xfrm>
            <a:off x="320040" y="411480"/>
            <a:ext cx="8412480" cy="274320"/>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KCLG MEDICAL EDUCATION SERIES</a:t>
            </a:r>
            <a:endParaRPr lang="en-US" sz="800" dirty="0"/>
          </a:p>
        </p:txBody>
      </p:sp>
      <p:sp>
        <p:nvSpPr>
          <p:cNvPr id="5" name="Text 3"/>
          <p:cNvSpPr/>
          <p:nvPr/>
        </p:nvSpPr>
        <p:spPr>
          <a:xfrm>
            <a:off x="320040" y="822960"/>
            <a:ext cx="8229600" cy="1645920"/>
          </a:xfrm>
          <a:prstGeom prst="rect">
            <a:avLst/>
          </a:prstGeom>
          <a:noFill/>
          <a:ln/>
        </p:spPr>
        <p:txBody>
          <a:bodyPr wrap="square" rtlCol="0" anchor="ctr"/>
          <a:lstStyle/>
          <a:p>
            <a:pPr indent="0" marL="0">
              <a:lnSpc>
                <a:spcPct val="110000"/>
              </a:lnSpc>
              <a:buNone/>
            </a:pPr>
            <a:r>
              <a:rPr lang="en-US" sz="4400" b="1" dirty="0">
                <a:solidFill>
                  <a:srgbClr val="FFFFFF"/>
                </a:solidFill>
                <a:latin typeface="Cambria" pitchFamily="34" charset="0"/>
                <a:ea typeface="Cambria" pitchFamily="34" charset="-122"/>
                <a:cs typeface="Cambria" pitchFamily="34" charset="-120"/>
              </a:rPr>
              <a:t>Companion Diagnostics</a:t>
            </a:r>
            <a:endParaRPr lang="en-US" sz="4400" dirty="0"/>
          </a:p>
          <a:p>
            <a:pPr indent="0" marL="0">
              <a:lnSpc>
                <a:spcPct val="110000"/>
              </a:lnSpc>
              <a:buNone/>
            </a:pPr>
            <a:r>
              <a:rPr lang="en-US" sz="4400" b="1" dirty="0">
                <a:solidFill>
                  <a:srgbClr val="FFFFFF"/>
                </a:solidFill>
                <a:latin typeface="Cambria" pitchFamily="34" charset="0"/>
                <a:ea typeface="Cambria" pitchFamily="34" charset="-122"/>
                <a:cs typeface="Cambria" pitchFamily="34" charset="-120"/>
              </a:rPr>
              <a:t>in Oncology</a:t>
            </a:r>
            <a:endParaRPr lang="en-US" sz="4400" dirty="0"/>
          </a:p>
        </p:txBody>
      </p:sp>
      <p:sp>
        <p:nvSpPr>
          <p:cNvPr id="6" name="Text 4"/>
          <p:cNvSpPr/>
          <p:nvPr/>
        </p:nvSpPr>
        <p:spPr>
          <a:xfrm>
            <a:off x="320040" y="2542032"/>
            <a:ext cx="8229600" cy="777240"/>
          </a:xfrm>
          <a:prstGeom prst="rect">
            <a:avLst/>
          </a:prstGeom>
          <a:noFill/>
          <a:ln/>
        </p:spPr>
        <p:txBody>
          <a:bodyPr wrap="square" rtlCol="0" anchor="ctr"/>
          <a:lstStyle/>
          <a:p>
            <a:pPr indent="0" marL="0">
              <a:lnSpc>
                <a:spcPct val="145000"/>
              </a:lnSpc>
              <a:buNone/>
            </a:pPr>
            <a:r>
              <a:rPr lang="en-US" sz="1300" dirty="0">
                <a:solidFill>
                  <a:srgbClr val="CADCFC"/>
                </a:solidFill>
                <a:latin typeface="Calibri" pitchFamily="34" charset="0"/>
                <a:ea typeface="Calibri" pitchFamily="34" charset="-122"/>
                <a:cs typeface="Calibri" pitchFamily="34" charset="-120"/>
              </a:rPr>
              <a:t>Regulatory Framework · Analytical &amp; Clinical Validation · CDx Co-Development</a:t>
            </a:r>
            <a:endParaRPr lang="en-US" sz="1300" dirty="0"/>
          </a:p>
          <a:p>
            <a:pPr indent="0" marL="0">
              <a:lnSpc>
                <a:spcPct val="145000"/>
              </a:lnSpc>
              <a:buNone/>
            </a:pPr>
            <a:r>
              <a:rPr lang="en-US" sz="1300" dirty="0">
                <a:solidFill>
                  <a:srgbClr val="CADCFC"/>
                </a:solidFill>
                <a:latin typeface="Calibri" pitchFamily="34" charset="0"/>
                <a:ea typeface="Calibri" pitchFamily="34" charset="-122"/>
                <a:cs typeface="Calibri" pitchFamily="34" charset="-120"/>
              </a:rPr>
              <a:t>NGS Platforms · Liquid Biopsy · Landmark Case Studies</a:t>
            </a:r>
            <a:endParaRPr lang="en-US" sz="1300" dirty="0"/>
          </a:p>
        </p:txBody>
      </p:sp>
      <p:sp>
        <p:nvSpPr>
          <p:cNvPr id="7" name="Shape 5"/>
          <p:cNvSpPr/>
          <p:nvPr/>
        </p:nvSpPr>
        <p:spPr>
          <a:xfrm>
            <a:off x="0" y="4526280"/>
            <a:ext cx="9144000" cy="617220"/>
          </a:xfrm>
          <a:prstGeom prst="rect">
            <a:avLst/>
          </a:prstGeom>
          <a:solidFill>
            <a:srgbClr val="1A2A3A"/>
          </a:solidFill>
          <a:ln/>
        </p:spPr>
      </p:sp>
      <p:sp>
        <p:nvSpPr>
          <p:cNvPr id="8" name="Text 6"/>
          <p:cNvSpPr/>
          <p:nvPr/>
        </p:nvSpPr>
        <p:spPr>
          <a:xfrm>
            <a:off x="320040" y="4617720"/>
            <a:ext cx="8503920" cy="365760"/>
          </a:xfrm>
          <a:prstGeom prst="rect">
            <a:avLst/>
          </a:prstGeom>
          <a:noFill/>
          <a:ln/>
        </p:spPr>
        <p:txBody>
          <a:bodyPr wrap="square" rtlCol="0" anchor="ctr"/>
          <a:lstStyle/>
          <a:p>
            <a:pPr indent="0" marL="0">
              <a:buNone/>
            </a:pPr>
            <a:r>
              <a:rPr lang="en-US" sz="900" dirty="0">
                <a:solidFill>
                  <a:srgbClr val="CADCFC"/>
                </a:solidFill>
                <a:latin typeface="Calibri" pitchFamily="34" charset="0"/>
                <a:ea typeface="Calibri" pitchFamily="34" charset="-122"/>
                <a:cs typeface="Calibri" pitchFamily="34" charset="-120"/>
              </a:rPr>
              <a:t>KCLEAGENICS MEDICAL INC.  ·  kclgmedical.com  ·  July 2026</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FOUNDATIONS</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What Is a Companion Diagnostic?</a:t>
            </a:r>
            <a:endParaRPr lang="en-US" sz="2600" dirty="0"/>
          </a:p>
        </p:txBody>
      </p:sp>
      <p:sp>
        <p:nvSpPr>
          <p:cNvPr id="7" name="Shape 4"/>
          <p:cNvSpPr/>
          <p:nvPr/>
        </p:nvSpPr>
        <p:spPr>
          <a:xfrm>
            <a:off x="457200" y="1261872"/>
            <a:ext cx="3931920" cy="3108960"/>
          </a:xfrm>
          <a:prstGeom prst="rect">
            <a:avLst>
              <a:gd name="adj" fmla="val 1765"/>
            </a:avLst>
          </a:prstGeom>
          <a:solidFill>
            <a:srgbClr val="1A2A3A"/>
          </a:solidFill>
          <a:ln/>
        </p:spPr>
      </p:sp>
      <p:sp>
        <p:nvSpPr>
          <p:cNvPr id="8" name="Text 5"/>
          <p:cNvSpPr/>
          <p:nvPr/>
        </p:nvSpPr>
        <p:spPr>
          <a:xfrm>
            <a:off x="594360" y="1417320"/>
            <a:ext cx="3657600" cy="320040"/>
          </a:xfrm>
          <a:prstGeom prst="rect">
            <a:avLst/>
          </a:prstGeom>
          <a:noFill/>
          <a:ln/>
        </p:spPr>
        <p:txBody>
          <a:bodyPr wrap="square" rtlCol="0" anchor="ctr"/>
          <a:lstStyle/>
          <a:p>
            <a:pPr indent="0" marL="0">
              <a:buNone/>
            </a:pPr>
            <a:r>
              <a:rPr lang="en-US" sz="1000" b="1" spc="100" kern="0" dirty="0">
                <a:solidFill>
                  <a:srgbClr val="C9922A"/>
                </a:solidFill>
                <a:latin typeface="Calibri" pitchFamily="34" charset="0"/>
                <a:ea typeface="Calibri" pitchFamily="34" charset="-122"/>
                <a:cs typeface="Calibri" pitchFamily="34" charset="-120"/>
              </a:rPr>
              <a:t>Definition (FDA, 21 CFR Part 809)</a:t>
            </a:r>
            <a:endParaRPr lang="en-US" sz="1000" dirty="0"/>
          </a:p>
        </p:txBody>
      </p:sp>
      <p:sp>
        <p:nvSpPr>
          <p:cNvPr id="9" name="Text 6"/>
          <p:cNvSpPr/>
          <p:nvPr/>
        </p:nvSpPr>
        <p:spPr>
          <a:xfrm>
            <a:off x="594360" y="1783080"/>
            <a:ext cx="3657600" cy="1005840"/>
          </a:xfrm>
          <a:prstGeom prst="rect">
            <a:avLst/>
          </a:prstGeom>
          <a:noFill/>
          <a:ln/>
        </p:spPr>
        <p:txBody>
          <a:bodyPr wrap="square" rtlCol="0" anchor="ctr"/>
          <a:lstStyle/>
          <a:p>
            <a:pPr indent="0" marL="0">
              <a:lnSpc>
                <a:spcPct val="140000"/>
              </a:lnSpc>
              <a:buNone/>
            </a:pPr>
            <a:r>
              <a:rPr lang="en-US" sz="1200" i="1" dirty="0">
                <a:solidFill>
                  <a:srgbClr val="FFFFFF"/>
                </a:solidFill>
                <a:latin typeface="Cambria" pitchFamily="34" charset="0"/>
                <a:ea typeface="Cambria" pitchFamily="34" charset="-122"/>
                <a:cs typeface="Cambria" pitchFamily="34" charset="-120"/>
              </a:rPr>
              <a:t>"An in vitro diagnostic (IVD) device or imaging tool that provides information ESSENTIAL for the safe and effective use of a corresponding therapeutic product."</a:t>
            </a:r>
            <a:endParaRPr lang="en-US" sz="1200" dirty="0"/>
          </a:p>
        </p:txBody>
      </p:sp>
      <p:sp>
        <p:nvSpPr>
          <p:cNvPr id="10" name="Text 7"/>
          <p:cNvSpPr/>
          <p:nvPr/>
        </p:nvSpPr>
        <p:spPr>
          <a:xfrm>
            <a:off x="594360" y="2834640"/>
            <a:ext cx="3657600" cy="320040"/>
          </a:xfrm>
          <a:prstGeom prst="rect">
            <a:avLst/>
          </a:prstGeom>
          <a:noFill/>
          <a:ln/>
        </p:spPr>
        <p:txBody>
          <a:bodyPr wrap="square" rtlCol="0" anchor="ctr"/>
          <a:lstStyle/>
          <a:p>
            <a:pPr indent="0" marL="0">
              <a:buNone/>
            </a:pPr>
            <a:r>
              <a:rPr lang="en-US" sz="1100" b="1" dirty="0">
                <a:solidFill>
                  <a:srgbClr val="3AACBF"/>
                </a:solidFill>
                <a:latin typeface="Calibri" pitchFamily="34" charset="0"/>
                <a:ea typeface="Calibri" pitchFamily="34" charset="-122"/>
                <a:cs typeface="Calibri" pitchFamily="34" charset="-120"/>
              </a:rPr>
              <a:t>Key word: ESSENTIAL</a:t>
            </a:r>
            <a:endParaRPr lang="en-US" sz="1100" dirty="0"/>
          </a:p>
        </p:txBody>
      </p:sp>
      <p:sp>
        <p:nvSpPr>
          <p:cNvPr id="11" name="Text 8"/>
          <p:cNvSpPr/>
          <p:nvPr/>
        </p:nvSpPr>
        <p:spPr>
          <a:xfrm>
            <a:off x="594360" y="3182112"/>
            <a:ext cx="3657600" cy="1005840"/>
          </a:xfrm>
          <a:prstGeom prst="rect">
            <a:avLst/>
          </a:prstGeom>
          <a:noFill/>
          <a:ln/>
        </p:spPr>
        <p:txBody>
          <a:bodyPr wrap="square" rtlCol="0" anchor="ctr"/>
          <a:lstStyle/>
          <a:p>
            <a:pPr indent="0" marL="0">
              <a:lnSpc>
                <a:spcPct val="140000"/>
              </a:lnSpc>
              <a:buNone/>
            </a:pPr>
            <a:r>
              <a:rPr lang="en-US" sz="1100" dirty="0">
                <a:solidFill>
                  <a:srgbClr val="D1D5DB"/>
                </a:solidFill>
                <a:latin typeface="Calibri" pitchFamily="34" charset="0"/>
                <a:ea typeface="Calibri" pitchFamily="34" charset="-122"/>
                <a:cs typeface="Calibri" pitchFamily="34" charset="-120"/>
              </a:rPr>
              <a:t>→ Drug cannot be safely prescribed</a:t>
            </a:r>
            <a:endParaRPr lang="en-US" sz="1100" dirty="0"/>
          </a:p>
          <a:p>
            <a:pPr indent="0" marL="0">
              <a:lnSpc>
                <a:spcPct val="140000"/>
              </a:lnSpc>
              <a:buNone/>
            </a:pPr>
            <a:r>
              <a:rPr lang="en-US" sz="1100" dirty="0">
                <a:solidFill>
                  <a:srgbClr val="D1D5DB"/>
                </a:solidFill>
                <a:latin typeface="Calibri" pitchFamily="34" charset="0"/>
                <a:ea typeface="Calibri" pitchFamily="34" charset="-122"/>
                <a:cs typeface="Calibri" pitchFamily="34" charset="-120"/>
              </a:rPr>
              <a:t>   without a positive CDx result</a:t>
            </a:r>
            <a:endParaRPr lang="en-US" sz="1100" dirty="0"/>
          </a:p>
          <a:p>
            <a:pPr indent="0" marL="0">
              <a:lnSpc>
                <a:spcPct val="140000"/>
              </a:lnSpc>
              <a:buNone/>
            </a:pPr>
            <a:r>
              <a:rPr lang="en-US" sz="1100" dirty="0">
                <a:solidFill>
                  <a:srgbClr val="D1D5DB"/>
                </a:solidFill>
                <a:latin typeface="Calibri" pitchFamily="34" charset="0"/>
                <a:ea typeface="Calibri" pitchFamily="34" charset="-122"/>
                <a:cs typeface="Calibri" pitchFamily="34" charset="-120"/>
              </a:rPr>
              <a:t>→ CDx result required in prescribing</a:t>
            </a:r>
            <a:endParaRPr lang="en-US" sz="1100" dirty="0"/>
          </a:p>
          <a:p>
            <a:pPr indent="0" marL="0">
              <a:lnSpc>
                <a:spcPct val="140000"/>
              </a:lnSpc>
              <a:buNone/>
            </a:pPr>
            <a:r>
              <a:rPr lang="en-US" sz="1100" dirty="0">
                <a:solidFill>
                  <a:srgbClr val="D1D5DB"/>
                </a:solidFill>
                <a:latin typeface="Calibri" pitchFamily="34" charset="0"/>
                <a:ea typeface="Calibri" pitchFamily="34" charset="-122"/>
                <a:cs typeface="Calibri" pitchFamily="34" charset="-120"/>
              </a:rPr>
              <a:t>   information (drug label)</a:t>
            </a:r>
            <a:endParaRPr lang="en-US" sz="1100" dirty="0"/>
          </a:p>
        </p:txBody>
      </p:sp>
      <p:sp>
        <p:nvSpPr>
          <p:cNvPr id="12" name="Shape 9"/>
          <p:cNvSpPr/>
          <p:nvPr/>
        </p:nvSpPr>
        <p:spPr>
          <a:xfrm>
            <a:off x="4663440" y="1261872"/>
            <a:ext cx="4023360" cy="1444752"/>
          </a:xfrm>
          <a:prstGeom prst="rect">
            <a:avLst>
              <a:gd name="adj" fmla="val 3797"/>
            </a:avLst>
          </a:prstGeom>
          <a:solidFill>
            <a:srgbClr val="FEF3C7"/>
          </a:solidFill>
          <a:ln/>
        </p:spPr>
      </p:sp>
      <p:sp>
        <p:nvSpPr>
          <p:cNvPr id="13" name="Text 10"/>
          <p:cNvSpPr/>
          <p:nvPr/>
        </p:nvSpPr>
        <p:spPr>
          <a:xfrm>
            <a:off x="4800600" y="1371600"/>
            <a:ext cx="3749040" cy="274320"/>
          </a:xfrm>
          <a:prstGeom prst="rect">
            <a:avLst/>
          </a:prstGeom>
          <a:noFill/>
          <a:ln/>
        </p:spPr>
        <p:txBody>
          <a:bodyPr wrap="square" rtlCol="0" anchor="ctr"/>
          <a:lstStyle/>
          <a:p>
            <a:pPr indent="0" marL="0">
              <a:buNone/>
            </a:pPr>
            <a:r>
              <a:rPr lang="en-US" sz="1100" b="1" dirty="0">
                <a:solidFill>
                  <a:srgbClr val="9B1C2E"/>
                </a:solidFill>
                <a:latin typeface="Calibri" pitchFamily="34" charset="0"/>
                <a:ea typeface="Calibri" pitchFamily="34" charset="-122"/>
                <a:cs typeface="Calibri" pitchFamily="34" charset="-120"/>
              </a:rPr>
              <a:t>Companion Diagnostic</a:t>
            </a:r>
            <a:endParaRPr lang="en-US" sz="1100" dirty="0"/>
          </a:p>
        </p:txBody>
      </p:sp>
      <p:sp>
        <p:nvSpPr>
          <p:cNvPr id="14" name="Text 11"/>
          <p:cNvSpPr/>
          <p:nvPr/>
        </p:nvSpPr>
        <p:spPr>
          <a:xfrm>
            <a:off x="4800600" y="1664208"/>
            <a:ext cx="3749040" cy="822960"/>
          </a:xfrm>
          <a:prstGeom prst="rect">
            <a:avLst/>
          </a:prstGeom>
          <a:noFill/>
          <a:ln/>
        </p:spPr>
        <p:txBody>
          <a:bodyPr wrap="square" rtlCol="0" anchor="ctr"/>
          <a:lstStyle/>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Result REQUIRED before drug use</a:t>
            </a:r>
            <a:endParaRPr lang="en-US" sz="1100" dirty="0"/>
          </a:p>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Regulated as Class III Device — PMA pathway</a:t>
            </a:r>
            <a:endParaRPr lang="en-US" sz="1100" dirty="0"/>
          </a:p>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Must be co-developed and co-submitted with drug</a:t>
            </a:r>
            <a:endParaRPr lang="en-US" sz="1100" dirty="0"/>
          </a:p>
        </p:txBody>
      </p:sp>
      <p:sp>
        <p:nvSpPr>
          <p:cNvPr id="15" name="Shape 12"/>
          <p:cNvSpPr/>
          <p:nvPr/>
        </p:nvSpPr>
        <p:spPr>
          <a:xfrm>
            <a:off x="4663440" y="2834640"/>
            <a:ext cx="4023360" cy="1536192"/>
          </a:xfrm>
          <a:prstGeom prst="rect">
            <a:avLst>
              <a:gd name="adj" fmla="val 3571"/>
            </a:avLst>
          </a:prstGeom>
          <a:solidFill>
            <a:srgbClr val="ECFDF5"/>
          </a:solidFill>
          <a:ln/>
        </p:spPr>
      </p:sp>
      <p:sp>
        <p:nvSpPr>
          <p:cNvPr id="16" name="Text 13"/>
          <p:cNvSpPr/>
          <p:nvPr/>
        </p:nvSpPr>
        <p:spPr>
          <a:xfrm>
            <a:off x="4800600" y="2944368"/>
            <a:ext cx="3749040" cy="274320"/>
          </a:xfrm>
          <a:prstGeom prst="rect">
            <a:avLst/>
          </a:prstGeom>
          <a:noFill/>
          <a:ln/>
        </p:spPr>
        <p:txBody>
          <a:bodyPr wrap="square" rtlCol="0" anchor="ctr"/>
          <a:lstStyle/>
          <a:p>
            <a:pPr indent="0" marL="0">
              <a:buNone/>
            </a:pPr>
            <a:r>
              <a:rPr lang="en-US" sz="1100" b="1" dirty="0">
                <a:solidFill>
                  <a:srgbClr val="059669"/>
                </a:solidFill>
                <a:latin typeface="Calibri" pitchFamily="34" charset="0"/>
                <a:ea typeface="Calibri" pitchFamily="34" charset="-122"/>
                <a:cs typeface="Calibri" pitchFamily="34" charset="-120"/>
              </a:rPr>
              <a:t>Complementary Diagnostic</a:t>
            </a:r>
            <a:endParaRPr lang="en-US" sz="1100" dirty="0"/>
          </a:p>
        </p:txBody>
      </p:sp>
      <p:sp>
        <p:nvSpPr>
          <p:cNvPr id="17" name="Text 14"/>
          <p:cNvSpPr/>
          <p:nvPr/>
        </p:nvSpPr>
        <p:spPr>
          <a:xfrm>
            <a:off x="4800600" y="3246120"/>
            <a:ext cx="3749040" cy="822960"/>
          </a:xfrm>
          <a:prstGeom prst="rect">
            <a:avLst/>
          </a:prstGeom>
          <a:noFill/>
          <a:ln/>
        </p:spPr>
        <p:txBody>
          <a:bodyPr wrap="square" rtlCol="0" anchor="ctr"/>
          <a:lstStyle/>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Result USEFUL but not mandatory</a:t>
            </a:r>
            <a:endParaRPr lang="en-US" sz="1100" dirty="0"/>
          </a:p>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May use 510(k) or De Novo pathway</a:t>
            </a:r>
            <a:endParaRPr lang="en-US" sz="1100" dirty="0"/>
          </a:p>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Drug can be prescribed without positive result</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MARKET OVERVIEW</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CDx in Numbers: A Rapidly Growing Field</a:t>
            </a:r>
            <a:endParaRPr lang="en-US" sz="2600" dirty="0"/>
          </a:p>
        </p:txBody>
      </p:sp>
      <p:sp>
        <p:nvSpPr>
          <p:cNvPr id="7" name="Shape 4"/>
          <p:cNvSpPr/>
          <p:nvPr/>
        </p:nvSpPr>
        <p:spPr>
          <a:xfrm>
            <a:off x="457200" y="1261872"/>
            <a:ext cx="1920240" cy="2286000"/>
          </a:xfrm>
          <a:prstGeom prst="rect">
            <a:avLst>
              <a:gd name="adj" fmla="val 3810"/>
            </a:avLst>
          </a:prstGeom>
          <a:solidFill>
            <a:srgbClr val="9B1C2E"/>
          </a:solidFill>
          <a:ln/>
        </p:spPr>
      </p:sp>
      <p:sp>
        <p:nvSpPr>
          <p:cNvPr id="8" name="Text 5"/>
          <p:cNvSpPr/>
          <p:nvPr/>
        </p:nvSpPr>
        <p:spPr>
          <a:xfrm>
            <a:off x="457200" y="1389888"/>
            <a:ext cx="1920240" cy="100584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50+</a:t>
            </a:r>
            <a:endParaRPr lang="en-US" sz="4000" dirty="0"/>
          </a:p>
        </p:txBody>
      </p:sp>
      <p:sp>
        <p:nvSpPr>
          <p:cNvPr id="9" name="Text 6"/>
          <p:cNvSpPr/>
          <p:nvPr/>
        </p:nvSpPr>
        <p:spPr>
          <a:xfrm>
            <a:off x="457200" y="2423160"/>
            <a:ext cx="1920240" cy="1005840"/>
          </a:xfrm>
          <a:prstGeom prst="rect">
            <a:avLst/>
          </a:prstGeom>
          <a:noFill/>
          <a:ln/>
        </p:spPr>
        <p:txBody>
          <a:bodyPr wrap="square" rtlCol="0" anchor="ctr"/>
          <a:lstStyle/>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FDA-Approved</a:t>
            </a:r>
            <a:endParaRPr lang="en-US" sz="1100" dirty="0"/>
          </a:p>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CDx Devices</a:t>
            </a:r>
            <a:endParaRPr lang="en-US" sz="1100" dirty="0"/>
          </a:p>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(as of 2025)</a:t>
            </a:r>
            <a:endParaRPr lang="en-US" sz="1100" dirty="0"/>
          </a:p>
        </p:txBody>
      </p:sp>
      <p:sp>
        <p:nvSpPr>
          <p:cNvPr id="10" name="Shape 7"/>
          <p:cNvSpPr/>
          <p:nvPr/>
        </p:nvSpPr>
        <p:spPr>
          <a:xfrm>
            <a:off x="2542032" y="1261872"/>
            <a:ext cx="1920240" cy="2286000"/>
          </a:xfrm>
          <a:prstGeom prst="rect">
            <a:avLst>
              <a:gd name="adj" fmla="val 3810"/>
            </a:avLst>
          </a:prstGeom>
          <a:solidFill>
            <a:srgbClr val="2A7A8C"/>
          </a:solidFill>
          <a:ln/>
        </p:spPr>
      </p:sp>
      <p:sp>
        <p:nvSpPr>
          <p:cNvPr id="11" name="Text 8"/>
          <p:cNvSpPr/>
          <p:nvPr/>
        </p:nvSpPr>
        <p:spPr>
          <a:xfrm>
            <a:off x="2542032" y="1389888"/>
            <a:ext cx="1920240" cy="100584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$10B</a:t>
            </a:r>
            <a:endParaRPr lang="en-US" sz="4000" dirty="0"/>
          </a:p>
        </p:txBody>
      </p:sp>
      <p:sp>
        <p:nvSpPr>
          <p:cNvPr id="12" name="Text 9"/>
          <p:cNvSpPr/>
          <p:nvPr/>
        </p:nvSpPr>
        <p:spPr>
          <a:xfrm>
            <a:off x="2542032" y="2423160"/>
            <a:ext cx="1920240" cy="1005840"/>
          </a:xfrm>
          <a:prstGeom prst="rect">
            <a:avLst/>
          </a:prstGeom>
          <a:noFill/>
          <a:ln/>
        </p:spPr>
        <p:txBody>
          <a:bodyPr wrap="square" rtlCol="0" anchor="ctr"/>
          <a:lstStyle/>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Global CDx</a:t>
            </a:r>
            <a:endParaRPr lang="en-US" sz="1100" dirty="0"/>
          </a:p>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Market Value</a:t>
            </a:r>
            <a:endParaRPr lang="en-US" sz="1100" dirty="0"/>
          </a:p>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(2024)</a:t>
            </a:r>
            <a:endParaRPr lang="en-US" sz="1100" dirty="0"/>
          </a:p>
        </p:txBody>
      </p:sp>
      <p:sp>
        <p:nvSpPr>
          <p:cNvPr id="13" name="Shape 10"/>
          <p:cNvSpPr/>
          <p:nvPr/>
        </p:nvSpPr>
        <p:spPr>
          <a:xfrm>
            <a:off x="4626864" y="1261872"/>
            <a:ext cx="1920240" cy="2286000"/>
          </a:xfrm>
          <a:prstGeom prst="rect">
            <a:avLst>
              <a:gd name="adj" fmla="val 3810"/>
            </a:avLst>
          </a:prstGeom>
          <a:solidFill>
            <a:srgbClr val="C9922A"/>
          </a:solidFill>
          <a:ln/>
        </p:spPr>
      </p:sp>
      <p:sp>
        <p:nvSpPr>
          <p:cNvPr id="14" name="Text 11"/>
          <p:cNvSpPr/>
          <p:nvPr/>
        </p:nvSpPr>
        <p:spPr>
          <a:xfrm>
            <a:off x="4626864" y="1389888"/>
            <a:ext cx="1920240" cy="100584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~$19B</a:t>
            </a:r>
            <a:endParaRPr lang="en-US" sz="4000" dirty="0"/>
          </a:p>
        </p:txBody>
      </p:sp>
      <p:sp>
        <p:nvSpPr>
          <p:cNvPr id="15" name="Text 12"/>
          <p:cNvSpPr/>
          <p:nvPr/>
        </p:nvSpPr>
        <p:spPr>
          <a:xfrm>
            <a:off x="4626864" y="2423160"/>
            <a:ext cx="1920240" cy="1005840"/>
          </a:xfrm>
          <a:prstGeom prst="rect">
            <a:avLst/>
          </a:prstGeom>
          <a:noFill/>
          <a:ln/>
        </p:spPr>
        <p:txBody>
          <a:bodyPr wrap="square" rtlCol="0" anchor="ctr"/>
          <a:lstStyle/>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Projected</a:t>
            </a:r>
            <a:endParaRPr lang="en-US" sz="1100" dirty="0"/>
          </a:p>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Market Value</a:t>
            </a:r>
            <a:endParaRPr lang="en-US" sz="1100" dirty="0"/>
          </a:p>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(2030)</a:t>
            </a:r>
            <a:endParaRPr lang="en-US" sz="1100" dirty="0"/>
          </a:p>
        </p:txBody>
      </p:sp>
      <p:sp>
        <p:nvSpPr>
          <p:cNvPr id="16" name="Shape 13"/>
          <p:cNvSpPr/>
          <p:nvPr/>
        </p:nvSpPr>
        <p:spPr>
          <a:xfrm>
            <a:off x="6711696" y="1261872"/>
            <a:ext cx="1920240" cy="2286000"/>
          </a:xfrm>
          <a:prstGeom prst="rect">
            <a:avLst>
              <a:gd name="adj" fmla="val 3810"/>
            </a:avLst>
          </a:prstGeom>
          <a:solidFill>
            <a:srgbClr val="7C3AED"/>
          </a:solidFill>
          <a:ln/>
        </p:spPr>
      </p:sp>
      <p:sp>
        <p:nvSpPr>
          <p:cNvPr id="17" name="Text 14"/>
          <p:cNvSpPr/>
          <p:nvPr/>
        </p:nvSpPr>
        <p:spPr>
          <a:xfrm>
            <a:off x="6711696" y="1389888"/>
            <a:ext cx="1920240" cy="100584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2×</a:t>
            </a:r>
            <a:endParaRPr lang="en-US" sz="4000" dirty="0"/>
          </a:p>
        </p:txBody>
      </p:sp>
      <p:sp>
        <p:nvSpPr>
          <p:cNvPr id="18" name="Text 15"/>
          <p:cNvSpPr/>
          <p:nvPr/>
        </p:nvSpPr>
        <p:spPr>
          <a:xfrm>
            <a:off x="6711696" y="2423160"/>
            <a:ext cx="1920240" cy="1005840"/>
          </a:xfrm>
          <a:prstGeom prst="rect">
            <a:avLst/>
          </a:prstGeom>
          <a:noFill/>
          <a:ln/>
        </p:spPr>
        <p:txBody>
          <a:bodyPr wrap="square" rtlCol="0" anchor="ctr"/>
          <a:lstStyle/>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Phase III Success</a:t>
            </a:r>
            <a:endParaRPr lang="en-US" sz="1100" dirty="0"/>
          </a:p>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Rate: Biomarker-</a:t>
            </a:r>
            <a:endParaRPr lang="en-US" sz="1100" dirty="0"/>
          </a:p>
          <a:p>
            <a:pPr algn="ctr" indent="0" marL="0">
              <a:lnSpc>
                <a:spcPct val="135000"/>
              </a:lnSpc>
              <a:buNone/>
            </a:pPr>
            <a:r>
              <a:rPr lang="en-US" sz="1100" dirty="0">
                <a:solidFill>
                  <a:srgbClr val="FFFFFF"/>
                </a:solidFill>
                <a:latin typeface="Calibri" pitchFamily="34" charset="0"/>
                <a:ea typeface="Calibri" pitchFamily="34" charset="-122"/>
                <a:cs typeface="Calibri" pitchFamily="34" charset="-120"/>
              </a:rPr>
              <a:t>Selected vs. All-Comers</a:t>
            </a:r>
            <a:endParaRPr lang="en-US" sz="1100" dirty="0"/>
          </a:p>
        </p:txBody>
      </p:sp>
      <p:sp>
        <p:nvSpPr>
          <p:cNvPr id="19" name="Text 16"/>
          <p:cNvSpPr/>
          <p:nvPr/>
        </p:nvSpPr>
        <p:spPr>
          <a:xfrm>
            <a:off x="457200" y="3767328"/>
            <a:ext cx="8229600" cy="411480"/>
          </a:xfrm>
          <a:prstGeom prst="rect">
            <a:avLst/>
          </a:prstGeom>
          <a:noFill/>
          <a:ln/>
        </p:spPr>
        <p:txBody>
          <a:bodyPr wrap="square" rtlCol="0" anchor="ctr"/>
          <a:lstStyle/>
          <a:p>
            <a:pPr algn="ctr" indent="0" marL="0">
              <a:buNone/>
            </a:pPr>
            <a:r>
              <a:rPr lang="en-US" sz="1000" i="1" dirty="0">
                <a:solidFill>
                  <a:srgbClr val="6B7280"/>
                </a:solidFill>
                <a:latin typeface="Calibri" pitchFamily="34" charset="0"/>
                <a:ea typeface="Calibri" pitchFamily="34" charset="-122"/>
                <a:cs typeface="Calibri" pitchFamily="34" charset="-120"/>
              </a:rPr>
              <a:t>First CDx Approval: HercepTest (1998)  ·  First NGS Panel CDx: FoundationOne CDx (2017)  ·  First Liquid Biopsy CDx: cobas EGFR Plasma (2016)</a:t>
            </a:r>
            <a:endParaRPr lang="en-US" sz="1000" dirty="0"/>
          </a:p>
        </p:txBody>
      </p:sp>
      <p:sp>
        <p:nvSpPr>
          <p:cNvPr id="20" name="Text 17"/>
          <p:cNvSpPr/>
          <p:nvPr/>
        </p:nvSpPr>
        <p:spPr>
          <a:xfrm>
            <a:off x="457200" y="4224528"/>
            <a:ext cx="8229600" cy="320040"/>
          </a:xfrm>
          <a:prstGeom prst="rect">
            <a:avLst/>
          </a:prstGeom>
          <a:noFill/>
          <a:ln/>
        </p:spPr>
        <p:txBody>
          <a:bodyPr wrap="square" rtlCol="0" anchor="ctr"/>
          <a:lstStyle/>
          <a:p>
            <a:pPr algn="ctr" indent="0" marL="0">
              <a:buNone/>
            </a:pPr>
            <a:r>
              <a:rPr lang="en-US" sz="800" dirty="0">
                <a:solidFill>
                  <a:srgbClr val="6B7280"/>
                </a:solidFill>
                <a:latin typeface="Calibri" pitchFamily="34" charset="0"/>
                <a:ea typeface="Calibri" pitchFamily="34" charset="-122"/>
                <a:cs typeface="Calibri" pitchFamily="34" charset="-120"/>
              </a:rPr>
              <a:t>Sources: FDA CDx List (updated Feb 2026); Grand View Research CDx Market Report 2024; DiMasi et al., Biomarker-selected trial success rates</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REGULATORY FRAMEWORK</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FDA Regulation: PMA Under 21 CFR Part 809</a:t>
            </a:r>
            <a:endParaRPr lang="en-US" sz="2600" dirty="0"/>
          </a:p>
        </p:txBody>
      </p:sp>
      <p:sp>
        <p:nvSpPr>
          <p:cNvPr id="7" name="Shape 4"/>
          <p:cNvSpPr/>
          <p:nvPr/>
        </p:nvSpPr>
        <p:spPr>
          <a:xfrm>
            <a:off x="365760" y="1261872"/>
            <a:ext cx="1965960" cy="3291840"/>
          </a:xfrm>
          <a:prstGeom prst="rect">
            <a:avLst>
              <a:gd name="adj" fmla="val 2791"/>
            </a:avLst>
          </a:prstGeom>
          <a:solidFill>
            <a:srgbClr val="1A2A3A"/>
          </a:solidFill>
          <a:ln/>
        </p:spPr>
      </p:sp>
      <p:sp>
        <p:nvSpPr>
          <p:cNvPr id="8" name="Shape 5"/>
          <p:cNvSpPr/>
          <p:nvPr/>
        </p:nvSpPr>
        <p:spPr>
          <a:xfrm>
            <a:off x="365760" y="1261872"/>
            <a:ext cx="1965960" cy="512064"/>
          </a:xfrm>
          <a:prstGeom prst="rect">
            <a:avLst>
              <a:gd name="adj" fmla="val 10714"/>
            </a:avLst>
          </a:prstGeom>
          <a:solidFill>
            <a:srgbClr val="9B1C2E"/>
          </a:solidFill>
          <a:ln/>
        </p:spPr>
      </p:sp>
      <p:sp>
        <p:nvSpPr>
          <p:cNvPr id="9" name="Text 6"/>
          <p:cNvSpPr/>
          <p:nvPr/>
        </p:nvSpPr>
        <p:spPr>
          <a:xfrm>
            <a:off x="365760" y="1298448"/>
            <a:ext cx="1965960" cy="45720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01</a:t>
            </a:r>
            <a:endParaRPr lang="en-US" sz="2200" dirty="0"/>
          </a:p>
        </p:txBody>
      </p:sp>
      <p:sp>
        <p:nvSpPr>
          <p:cNvPr id="10" name="Text 7"/>
          <p:cNvSpPr/>
          <p:nvPr/>
        </p:nvSpPr>
        <p:spPr>
          <a:xfrm>
            <a:off x="457200" y="1828800"/>
            <a:ext cx="1783080" cy="411480"/>
          </a:xfrm>
          <a:prstGeom prst="rect">
            <a:avLst/>
          </a:prstGeom>
          <a:noFill/>
          <a:ln/>
        </p:spPr>
        <p:txBody>
          <a:bodyPr wrap="square" rtlCol="0" anchor="ctr"/>
          <a:lstStyle/>
          <a:p>
            <a:pPr indent="0" marL="0">
              <a:lnSpc>
                <a:spcPct val="120000"/>
              </a:lnSpc>
              <a:buNone/>
            </a:pPr>
            <a:r>
              <a:rPr lang="en-US" sz="1100" b="1" dirty="0">
                <a:solidFill>
                  <a:srgbClr val="C9922A"/>
                </a:solidFill>
                <a:latin typeface="Calibri" pitchFamily="34" charset="0"/>
                <a:ea typeface="Calibri" pitchFamily="34" charset="-122"/>
                <a:cs typeface="Calibri" pitchFamily="34" charset="-120"/>
              </a:rPr>
              <a:t>Class III Device</a:t>
            </a:r>
            <a:endParaRPr lang="en-US" sz="1100" dirty="0"/>
          </a:p>
        </p:txBody>
      </p:sp>
      <p:sp>
        <p:nvSpPr>
          <p:cNvPr id="11" name="Text 8"/>
          <p:cNvSpPr/>
          <p:nvPr/>
        </p:nvSpPr>
        <p:spPr>
          <a:xfrm>
            <a:off x="457200" y="2267712"/>
            <a:ext cx="1783080" cy="2148840"/>
          </a:xfrm>
          <a:prstGeom prst="rect">
            <a:avLst/>
          </a:prstGeom>
          <a:noFill/>
          <a:ln/>
        </p:spPr>
        <p:txBody>
          <a:bodyPr wrap="square" rtlCol="0" anchor="ctr"/>
          <a:lstStyle/>
          <a:p>
            <a:pPr indent="0" marL="0">
              <a:lnSpc>
                <a:spcPct val="145000"/>
              </a:lnSpc>
              <a:buNone/>
            </a:pPr>
            <a:r>
              <a:rPr lang="en-US" sz="1000" dirty="0">
                <a:solidFill>
                  <a:srgbClr val="D1D5DB"/>
                </a:solidFill>
                <a:latin typeface="Calibri" pitchFamily="34" charset="0"/>
                <a:ea typeface="Calibri" pitchFamily="34" charset="-122"/>
                <a:cs typeface="Calibri" pitchFamily="34" charset="-120"/>
              </a:rPr>
              <a:t>CDx classified as highest-risk device. Requires Premarket Approval (PMA) — most rigorous FDA device pathway. Regulated by CDRH.</a:t>
            </a:r>
            <a:endParaRPr lang="en-US" sz="1000" dirty="0"/>
          </a:p>
        </p:txBody>
      </p:sp>
      <p:sp>
        <p:nvSpPr>
          <p:cNvPr id="12" name="Shape 9"/>
          <p:cNvSpPr/>
          <p:nvPr/>
        </p:nvSpPr>
        <p:spPr>
          <a:xfrm>
            <a:off x="2496312" y="1261872"/>
            <a:ext cx="1965960" cy="3291840"/>
          </a:xfrm>
          <a:prstGeom prst="rect">
            <a:avLst>
              <a:gd name="adj" fmla="val 2791"/>
            </a:avLst>
          </a:prstGeom>
          <a:solidFill>
            <a:srgbClr val="1A2A3A"/>
          </a:solidFill>
          <a:ln/>
        </p:spPr>
      </p:sp>
      <p:sp>
        <p:nvSpPr>
          <p:cNvPr id="13" name="Shape 10"/>
          <p:cNvSpPr/>
          <p:nvPr/>
        </p:nvSpPr>
        <p:spPr>
          <a:xfrm>
            <a:off x="2496312" y="1261872"/>
            <a:ext cx="1965960" cy="512064"/>
          </a:xfrm>
          <a:prstGeom prst="rect">
            <a:avLst>
              <a:gd name="adj" fmla="val 10714"/>
            </a:avLst>
          </a:prstGeom>
          <a:solidFill>
            <a:srgbClr val="2A7A8C"/>
          </a:solidFill>
          <a:ln/>
        </p:spPr>
      </p:sp>
      <p:sp>
        <p:nvSpPr>
          <p:cNvPr id="14" name="Text 11"/>
          <p:cNvSpPr/>
          <p:nvPr/>
        </p:nvSpPr>
        <p:spPr>
          <a:xfrm>
            <a:off x="2496312" y="1298448"/>
            <a:ext cx="1965960" cy="45720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02</a:t>
            </a:r>
            <a:endParaRPr lang="en-US" sz="2200" dirty="0"/>
          </a:p>
        </p:txBody>
      </p:sp>
      <p:sp>
        <p:nvSpPr>
          <p:cNvPr id="15" name="Text 12"/>
          <p:cNvSpPr/>
          <p:nvPr/>
        </p:nvSpPr>
        <p:spPr>
          <a:xfrm>
            <a:off x="2587752" y="1828800"/>
            <a:ext cx="1783080" cy="411480"/>
          </a:xfrm>
          <a:prstGeom prst="rect">
            <a:avLst/>
          </a:prstGeom>
          <a:noFill/>
          <a:ln/>
        </p:spPr>
        <p:txBody>
          <a:bodyPr wrap="square" rtlCol="0" anchor="ctr"/>
          <a:lstStyle/>
          <a:p>
            <a:pPr indent="0" marL="0">
              <a:lnSpc>
                <a:spcPct val="120000"/>
              </a:lnSpc>
              <a:buNone/>
            </a:pPr>
            <a:r>
              <a:rPr lang="en-US" sz="1100" b="1" dirty="0">
                <a:solidFill>
                  <a:srgbClr val="C9922A"/>
                </a:solidFill>
                <a:latin typeface="Calibri" pitchFamily="34" charset="0"/>
                <a:ea typeface="Calibri" pitchFamily="34" charset="-122"/>
                <a:cs typeface="Calibri" pitchFamily="34" charset="-120"/>
              </a:rPr>
              <a:t>Co-Development</a:t>
            </a:r>
            <a:endParaRPr lang="en-US" sz="1100" dirty="0"/>
          </a:p>
        </p:txBody>
      </p:sp>
      <p:sp>
        <p:nvSpPr>
          <p:cNvPr id="16" name="Text 13"/>
          <p:cNvSpPr/>
          <p:nvPr/>
        </p:nvSpPr>
        <p:spPr>
          <a:xfrm>
            <a:off x="2587752" y="2267712"/>
            <a:ext cx="1783080" cy="2148840"/>
          </a:xfrm>
          <a:prstGeom prst="rect">
            <a:avLst/>
          </a:prstGeom>
          <a:noFill/>
          <a:ln/>
        </p:spPr>
        <p:txBody>
          <a:bodyPr wrap="square" rtlCol="0" anchor="ctr"/>
          <a:lstStyle/>
          <a:p>
            <a:pPr indent="0" marL="0">
              <a:lnSpc>
                <a:spcPct val="145000"/>
              </a:lnSpc>
              <a:buNone/>
            </a:pPr>
            <a:r>
              <a:rPr lang="en-US" sz="1000" dirty="0">
                <a:solidFill>
                  <a:srgbClr val="D1D5DB"/>
                </a:solidFill>
                <a:latin typeface="Calibri" pitchFamily="34" charset="0"/>
                <a:ea typeface="Calibri" pitchFamily="34" charset="-122"/>
                <a:cs typeface="Calibri" pitchFamily="34" charset="-120"/>
              </a:rPr>
              <a:t>Drug (CDER) and CDx (CDRH) developed and reviewed simultaneously. Cross-agency coordination required. Joint advisory committees in some cases.</a:t>
            </a:r>
            <a:endParaRPr lang="en-US" sz="1000" dirty="0"/>
          </a:p>
        </p:txBody>
      </p:sp>
      <p:sp>
        <p:nvSpPr>
          <p:cNvPr id="17" name="Shape 14"/>
          <p:cNvSpPr/>
          <p:nvPr/>
        </p:nvSpPr>
        <p:spPr>
          <a:xfrm>
            <a:off x="4626864" y="1261872"/>
            <a:ext cx="1965960" cy="3291840"/>
          </a:xfrm>
          <a:prstGeom prst="rect">
            <a:avLst>
              <a:gd name="adj" fmla="val 2791"/>
            </a:avLst>
          </a:prstGeom>
          <a:solidFill>
            <a:srgbClr val="1A2A3A"/>
          </a:solidFill>
          <a:ln/>
        </p:spPr>
      </p:sp>
      <p:sp>
        <p:nvSpPr>
          <p:cNvPr id="18" name="Shape 15"/>
          <p:cNvSpPr/>
          <p:nvPr/>
        </p:nvSpPr>
        <p:spPr>
          <a:xfrm>
            <a:off x="4626864" y="1261872"/>
            <a:ext cx="1965960" cy="512064"/>
          </a:xfrm>
          <a:prstGeom prst="rect">
            <a:avLst>
              <a:gd name="adj" fmla="val 10714"/>
            </a:avLst>
          </a:prstGeom>
          <a:solidFill>
            <a:srgbClr val="1A2A3A"/>
          </a:solidFill>
          <a:ln/>
        </p:spPr>
      </p:sp>
      <p:sp>
        <p:nvSpPr>
          <p:cNvPr id="19" name="Text 16"/>
          <p:cNvSpPr/>
          <p:nvPr/>
        </p:nvSpPr>
        <p:spPr>
          <a:xfrm>
            <a:off x="4626864" y="1298448"/>
            <a:ext cx="1965960" cy="45720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03</a:t>
            </a:r>
            <a:endParaRPr lang="en-US" sz="2200" dirty="0"/>
          </a:p>
        </p:txBody>
      </p:sp>
      <p:sp>
        <p:nvSpPr>
          <p:cNvPr id="20" name="Text 17"/>
          <p:cNvSpPr/>
          <p:nvPr/>
        </p:nvSpPr>
        <p:spPr>
          <a:xfrm>
            <a:off x="4718304" y="1828800"/>
            <a:ext cx="1783080" cy="411480"/>
          </a:xfrm>
          <a:prstGeom prst="rect">
            <a:avLst/>
          </a:prstGeom>
          <a:noFill/>
          <a:ln/>
        </p:spPr>
        <p:txBody>
          <a:bodyPr wrap="square" rtlCol="0" anchor="ctr"/>
          <a:lstStyle/>
          <a:p>
            <a:pPr indent="0" marL="0">
              <a:lnSpc>
                <a:spcPct val="120000"/>
              </a:lnSpc>
              <a:buNone/>
            </a:pPr>
            <a:r>
              <a:rPr lang="en-US" sz="1100" b="1" dirty="0">
                <a:solidFill>
                  <a:srgbClr val="C9922A"/>
                </a:solidFill>
                <a:latin typeface="Calibri" pitchFamily="34" charset="0"/>
                <a:ea typeface="Calibri" pitchFamily="34" charset="-122"/>
                <a:cs typeface="Calibri" pitchFamily="34" charset="-120"/>
              </a:rPr>
              <a:t>PMA Submission</a:t>
            </a:r>
            <a:endParaRPr lang="en-US" sz="1100" dirty="0"/>
          </a:p>
        </p:txBody>
      </p:sp>
      <p:sp>
        <p:nvSpPr>
          <p:cNvPr id="21" name="Text 18"/>
          <p:cNvSpPr/>
          <p:nvPr/>
        </p:nvSpPr>
        <p:spPr>
          <a:xfrm>
            <a:off x="4718304" y="2267712"/>
            <a:ext cx="1783080" cy="2148840"/>
          </a:xfrm>
          <a:prstGeom prst="rect">
            <a:avLst/>
          </a:prstGeom>
          <a:noFill/>
          <a:ln/>
        </p:spPr>
        <p:txBody>
          <a:bodyPr wrap="square" rtlCol="0" anchor="ctr"/>
          <a:lstStyle/>
          <a:p>
            <a:pPr indent="0" marL="0">
              <a:lnSpc>
                <a:spcPct val="145000"/>
              </a:lnSpc>
              <a:buNone/>
            </a:pPr>
            <a:r>
              <a:rPr lang="en-US" sz="1000" dirty="0">
                <a:solidFill>
                  <a:srgbClr val="D1D5DB"/>
                </a:solidFill>
                <a:latin typeface="Calibri" pitchFamily="34" charset="0"/>
                <a:ea typeface="Calibri" pitchFamily="34" charset="-122"/>
                <a:cs typeface="Calibri" pitchFamily="34" charset="-120"/>
              </a:rPr>
              <a:t>Dossier includes: analytical performance data, device description, software validation (for NGS), clinical data showing biomarker-by-treatment interaction.</a:t>
            </a:r>
            <a:endParaRPr lang="en-US" sz="1000" dirty="0"/>
          </a:p>
        </p:txBody>
      </p:sp>
      <p:sp>
        <p:nvSpPr>
          <p:cNvPr id="22" name="Shape 19"/>
          <p:cNvSpPr/>
          <p:nvPr/>
        </p:nvSpPr>
        <p:spPr>
          <a:xfrm>
            <a:off x="6757416" y="1261872"/>
            <a:ext cx="1965960" cy="3291840"/>
          </a:xfrm>
          <a:prstGeom prst="rect">
            <a:avLst>
              <a:gd name="adj" fmla="val 2791"/>
            </a:avLst>
          </a:prstGeom>
          <a:solidFill>
            <a:srgbClr val="1A2A3A"/>
          </a:solidFill>
          <a:ln/>
        </p:spPr>
      </p:sp>
      <p:sp>
        <p:nvSpPr>
          <p:cNvPr id="23" name="Shape 20"/>
          <p:cNvSpPr/>
          <p:nvPr/>
        </p:nvSpPr>
        <p:spPr>
          <a:xfrm>
            <a:off x="6757416" y="1261872"/>
            <a:ext cx="1965960" cy="512064"/>
          </a:xfrm>
          <a:prstGeom prst="rect">
            <a:avLst>
              <a:gd name="adj" fmla="val 10714"/>
            </a:avLst>
          </a:prstGeom>
          <a:solidFill>
            <a:srgbClr val="C9922A"/>
          </a:solidFill>
          <a:ln/>
        </p:spPr>
      </p:sp>
      <p:sp>
        <p:nvSpPr>
          <p:cNvPr id="24" name="Text 21"/>
          <p:cNvSpPr/>
          <p:nvPr/>
        </p:nvSpPr>
        <p:spPr>
          <a:xfrm>
            <a:off x="6757416" y="1298448"/>
            <a:ext cx="1965960" cy="45720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04</a:t>
            </a:r>
            <a:endParaRPr lang="en-US" sz="2200" dirty="0"/>
          </a:p>
        </p:txBody>
      </p:sp>
      <p:sp>
        <p:nvSpPr>
          <p:cNvPr id="25" name="Text 22"/>
          <p:cNvSpPr/>
          <p:nvPr/>
        </p:nvSpPr>
        <p:spPr>
          <a:xfrm>
            <a:off x="6848856" y="1828800"/>
            <a:ext cx="1783080" cy="411480"/>
          </a:xfrm>
          <a:prstGeom prst="rect">
            <a:avLst/>
          </a:prstGeom>
          <a:noFill/>
          <a:ln/>
        </p:spPr>
        <p:txBody>
          <a:bodyPr wrap="square" rtlCol="0" anchor="ctr"/>
          <a:lstStyle/>
          <a:p>
            <a:pPr indent="0" marL="0">
              <a:lnSpc>
                <a:spcPct val="120000"/>
              </a:lnSpc>
              <a:buNone/>
            </a:pPr>
            <a:r>
              <a:rPr lang="en-US" sz="1100" b="1" dirty="0">
                <a:solidFill>
                  <a:srgbClr val="C9922A"/>
                </a:solidFill>
                <a:latin typeface="Calibri" pitchFamily="34" charset="0"/>
                <a:ea typeface="Calibri" pitchFamily="34" charset="-122"/>
                <a:cs typeface="Calibri" pitchFamily="34" charset="-120"/>
              </a:rPr>
              <a:t>Co-Approval</a:t>
            </a:r>
            <a:endParaRPr lang="en-US" sz="1100" dirty="0"/>
          </a:p>
        </p:txBody>
      </p:sp>
      <p:sp>
        <p:nvSpPr>
          <p:cNvPr id="26" name="Text 23"/>
          <p:cNvSpPr/>
          <p:nvPr/>
        </p:nvSpPr>
        <p:spPr>
          <a:xfrm>
            <a:off x="6848856" y="2267712"/>
            <a:ext cx="1783080" cy="2148840"/>
          </a:xfrm>
          <a:prstGeom prst="rect">
            <a:avLst/>
          </a:prstGeom>
          <a:noFill/>
          <a:ln/>
        </p:spPr>
        <p:txBody>
          <a:bodyPr wrap="square" rtlCol="0" anchor="ctr"/>
          <a:lstStyle/>
          <a:p>
            <a:pPr indent="0" marL="0">
              <a:lnSpc>
                <a:spcPct val="145000"/>
              </a:lnSpc>
              <a:buNone/>
            </a:pPr>
            <a:r>
              <a:rPr lang="en-US" sz="1000" dirty="0">
                <a:solidFill>
                  <a:srgbClr val="D1D5DB"/>
                </a:solidFill>
                <a:latin typeface="Calibri" pitchFamily="34" charset="0"/>
                <a:ea typeface="Calibri" pitchFamily="34" charset="-122"/>
                <a:cs typeface="Calibri" pitchFamily="34" charset="-120"/>
              </a:rPr>
              <a:t>CDx approved contemporaneously with drug NDA/BLA. CDx result required in prescribing information before patient receives drug.</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CDX SCIENCE</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Analytical Validation: Proving the Device Works</a:t>
            </a:r>
            <a:endParaRPr lang="en-US" sz="2600" dirty="0"/>
          </a:p>
        </p:txBody>
      </p:sp>
      <p:sp>
        <p:nvSpPr>
          <p:cNvPr id="7" name="Text 4"/>
          <p:cNvSpPr/>
          <p:nvPr/>
        </p:nvSpPr>
        <p:spPr>
          <a:xfrm>
            <a:off x="457200" y="1261872"/>
            <a:ext cx="2011680" cy="310896"/>
          </a:xfrm>
          <a:prstGeom prst="rect">
            <a:avLst/>
          </a:prstGeom>
          <a:solidFill>
            <a:srgbClr val="1A2A3A"/>
          </a:solid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Parameter</a:t>
            </a:r>
            <a:endParaRPr lang="en-US" sz="900" dirty="0"/>
          </a:p>
        </p:txBody>
      </p:sp>
      <p:sp>
        <p:nvSpPr>
          <p:cNvPr id="8" name="Text 5"/>
          <p:cNvSpPr/>
          <p:nvPr/>
        </p:nvSpPr>
        <p:spPr>
          <a:xfrm>
            <a:off x="2487168" y="1261872"/>
            <a:ext cx="3108960" cy="310896"/>
          </a:xfrm>
          <a:prstGeom prst="rect">
            <a:avLst/>
          </a:prstGeom>
          <a:solidFill>
            <a:srgbClr val="1A2A3A"/>
          </a:solid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Definition</a:t>
            </a:r>
            <a:endParaRPr lang="en-US" sz="900" dirty="0"/>
          </a:p>
        </p:txBody>
      </p:sp>
      <p:sp>
        <p:nvSpPr>
          <p:cNvPr id="9" name="Text 6"/>
          <p:cNvSpPr/>
          <p:nvPr/>
        </p:nvSpPr>
        <p:spPr>
          <a:xfrm>
            <a:off x="5614416" y="1261872"/>
            <a:ext cx="3072384" cy="310896"/>
          </a:xfrm>
          <a:prstGeom prst="rect">
            <a:avLst/>
          </a:prstGeom>
          <a:solidFill>
            <a:srgbClr val="1A2A3A"/>
          </a:solid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Oncology Implication</a:t>
            </a:r>
            <a:endParaRPr lang="en-US" sz="900" dirty="0"/>
          </a:p>
        </p:txBody>
      </p:sp>
      <p:sp>
        <p:nvSpPr>
          <p:cNvPr id="10" name="Shape 7"/>
          <p:cNvSpPr/>
          <p:nvPr/>
        </p:nvSpPr>
        <p:spPr>
          <a:xfrm>
            <a:off x="457200" y="1627632"/>
            <a:ext cx="2011680" cy="713232"/>
          </a:xfrm>
          <a:prstGeom prst="rect">
            <a:avLst>
              <a:gd name="adj" fmla="val 2564"/>
            </a:avLst>
          </a:prstGeom>
          <a:solidFill>
            <a:srgbClr val="FEE2E2"/>
          </a:solidFill>
          <a:ln/>
        </p:spPr>
      </p:sp>
      <p:sp>
        <p:nvSpPr>
          <p:cNvPr id="11" name="Text 8"/>
          <p:cNvSpPr/>
          <p:nvPr/>
        </p:nvSpPr>
        <p:spPr>
          <a:xfrm>
            <a:off x="502920" y="1673352"/>
            <a:ext cx="1920240" cy="621792"/>
          </a:xfrm>
          <a:prstGeom prst="rect">
            <a:avLst/>
          </a:prstGeom>
          <a:noFill/>
          <a:ln/>
        </p:spPr>
        <p:txBody>
          <a:bodyPr wrap="square" rtlCol="0" anchor="ctr"/>
          <a:lstStyle/>
          <a:p>
            <a:pPr indent="0" marL="0">
              <a:lnSpc>
                <a:spcPct val="130000"/>
              </a:lnSpc>
              <a:buNone/>
            </a:pPr>
            <a:r>
              <a:rPr lang="en-US" sz="1000" b="1" dirty="0">
                <a:solidFill>
                  <a:srgbClr val="1A2A3A"/>
                </a:solidFill>
                <a:latin typeface="Calibri" pitchFamily="34" charset="0"/>
                <a:ea typeface="Calibri" pitchFamily="34" charset="-122"/>
                <a:cs typeface="Calibri" pitchFamily="34" charset="-120"/>
              </a:rPr>
              <a:t>Diagnostic Sensitivity</a:t>
            </a:r>
            <a:endParaRPr lang="en-US" sz="1000" dirty="0"/>
          </a:p>
        </p:txBody>
      </p:sp>
      <p:sp>
        <p:nvSpPr>
          <p:cNvPr id="12" name="Shape 9"/>
          <p:cNvSpPr/>
          <p:nvPr/>
        </p:nvSpPr>
        <p:spPr>
          <a:xfrm>
            <a:off x="2487168" y="1627632"/>
            <a:ext cx="3108960" cy="713232"/>
          </a:xfrm>
          <a:prstGeom prst="rect">
            <a:avLst>
              <a:gd name="adj" fmla="val 2564"/>
            </a:avLst>
          </a:prstGeom>
          <a:solidFill>
            <a:srgbClr val="F9FAFB"/>
          </a:solidFill>
          <a:ln/>
        </p:spPr>
      </p:sp>
      <p:sp>
        <p:nvSpPr>
          <p:cNvPr id="13" name="Text 10"/>
          <p:cNvSpPr/>
          <p:nvPr/>
        </p:nvSpPr>
        <p:spPr>
          <a:xfrm>
            <a:off x="2532888" y="1673352"/>
            <a:ext cx="3017520" cy="621792"/>
          </a:xfrm>
          <a:prstGeom prst="rect">
            <a:avLst/>
          </a:prstGeom>
          <a:noFill/>
          <a:ln/>
        </p:spPr>
        <p:txBody>
          <a:bodyPr wrap="square" rtlCol="0" anchor="ctr"/>
          <a:lstStyle/>
          <a:p>
            <a:pPr indent="0" marL="0">
              <a:lnSpc>
                <a:spcPct val="130000"/>
              </a:lnSpc>
              <a:buNone/>
            </a:pPr>
            <a:r>
              <a:rPr lang="en-US" sz="1000" dirty="0">
                <a:solidFill>
                  <a:srgbClr val="1A2A3A"/>
                </a:solidFill>
                <a:latin typeface="Calibri" pitchFamily="34" charset="0"/>
                <a:ea typeface="Calibri" pitchFamily="34" charset="-122"/>
                <a:cs typeface="Calibri" pitchFamily="34" charset="-120"/>
              </a:rPr>
              <a:t>% of truly positive specimens correctly identified as positive</a:t>
            </a:r>
            <a:endParaRPr lang="en-US" sz="1000" dirty="0"/>
          </a:p>
        </p:txBody>
      </p:sp>
      <p:sp>
        <p:nvSpPr>
          <p:cNvPr id="14" name="Shape 11"/>
          <p:cNvSpPr/>
          <p:nvPr/>
        </p:nvSpPr>
        <p:spPr>
          <a:xfrm>
            <a:off x="5614416" y="1627632"/>
            <a:ext cx="3072384" cy="713232"/>
          </a:xfrm>
          <a:prstGeom prst="rect">
            <a:avLst>
              <a:gd name="adj" fmla="val 2564"/>
            </a:avLst>
          </a:prstGeom>
          <a:solidFill>
            <a:srgbClr val="F9FAFB"/>
          </a:solidFill>
          <a:ln/>
        </p:spPr>
      </p:sp>
      <p:sp>
        <p:nvSpPr>
          <p:cNvPr id="15" name="Text 12"/>
          <p:cNvSpPr/>
          <p:nvPr/>
        </p:nvSpPr>
        <p:spPr>
          <a:xfrm>
            <a:off x="5660136" y="1673352"/>
            <a:ext cx="2980944" cy="621792"/>
          </a:xfrm>
          <a:prstGeom prst="rect">
            <a:avLst/>
          </a:prstGeom>
          <a:noFill/>
          <a:ln/>
        </p:spPr>
        <p:txBody>
          <a:bodyPr wrap="square" rtlCol="0" anchor="ctr"/>
          <a:lstStyle/>
          <a:p>
            <a:pPr indent="0" marL="0">
              <a:lnSpc>
                <a:spcPct val="130000"/>
              </a:lnSpc>
              <a:buNone/>
            </a:pPr>
            <a:r>
              <a:rPr lang="en-US" sz="1000" dirty="0">
                <a:solidFill>
                  <a:srgbClr val="1A2A3A"/>
                </a:solidFill>
                <a:latin typeface="Calibri" pitchFamily="34" charset="0"/>
                <a:ea typeface="Calibri" pitchFamily="34" charset="-122"/>
                <a:cs typeface="Calibri" pitchFamily="34" charset="-120"/>
              </a:rPr>
              <a:t>Low sensitivity → eligible patients denied treatment. FDA scrutinises sensitivity in enrichment CDx.</a:t>
            </a:r>
            <a:endParaRPr lang="en-US" sz="1000" dirty="0"/>
          </a:p>
        </p:txBody>
      </p:sp>
      <p:sp>
        <p:nvSpPr>
          <p:cNvPr id="16" name="Shape 13"/>
          <p:cNvSpPr/>
          <p:nvPr/>
        </p:nvSpPr>
        <p:spPr>
          <a:xfrm>
            <a:off x="457200" y="2377440"/>
            <a:ext cx="2011680" cy="713232"/>
          </a:xfrm>
          <a:prstGeom prst="rect">
            <a:avLst>
              <a:gd name="adj" fmla="val 2564"/>
            </a:avLst>
          </a:prstGeom>
          <a:solidFill>
            <a:srgbClr val="DBEAFE"/>
          </a:solidFill>
          <a:ln/>
        </p:spPr>
      </p:sp>
      <p:sp>
        <p:nvSpPr>
          <p:cNvPr id="17" name="Text 14"/>
          <p:cNvSpPr/>
          <p:nvPr/>
        </p:nvSpPr>
        <p:spPr>
          <a:xfrm>
            <a:off x="502920" y="2423160"/>
            <a:ext cx="1920240" cy="621792"/>
          </a:xfrm>
          <a:prstGeom prst="rect">
            <a:avLst/>
          </a:prstGeom>
          <a:noFill/>
          <a:ln/>
        </p:spPr>
        <p:txBody>
          <a:bodyPr wrap="square" rtlCol="0" anchor="ctr"/>
          <a:lstStyle/>
          <a:p>
            <a:pPr indent="0" marL="0">
              <a:lnSpc>
                <a:spcPct val="130000"/>
              </a:lnSpc>
              <a:buNone/>
            </a:pPr>
            <a:r>
              <a:rPr lang="en-US" sz="1000" b="1" dirty="0">
                <a:solidFill>
                  <a:srgbClr val="1A2A3A"/>
                </a:solidFill>
                <a:latin typeface="Calibri" pitchFamily="34" charset="0"/>
                <a:ea typeface="Calibri" pitchFamily="34" charset="-122"/>
                <a:cs typeface="Calibri" pitchFamily="34" charset="-120"/>
              </a:rPr>
              <a:t>Diagnostic Specificity</a:t>
            </a:r>
            <a:endParaRPr lang="en-US" sz="1000" dirty="0"/>
          </a:p>
        </p:txBody>
      </p:sp>
      <p:sp>
        <p:nvSpPr>
          <p:cNvPr id="18" name="Shape 15"/>
          <p:cNvSpPr/>
          <p:nvPr/>
        </p:nvSpPr>
        <p:spPr>
          <a:xfrm>
            <a:off x="2487168" y="2377440"/>
            <a:ext cx="3108960" cy="713232"/>
          </a:xfrm>
          <a:prstGeom prst="rect">
            <a:avLst>
              <a:gd name="adj" fmla="val 2564"/>
            </a:avLst>
          </a:prstGeom>
          <a:solidFill>
            <a:srgbClr val="F9FAFB"/>
          </a:solidFill>
          <a:ln/>
        </p:spPr>
      </p:sp>
      <p:sp>
        <p:nvSpPr>
          <p:cNvPr id="19" name="Text 16"/>
          <p:cNvSpPr/>
          <p:nvPr/>
        </p:nvSpPr>
        <p:spPr>
          <a:xfrm>
            <a:off x="2532888" y="2423160"/>
            <a:ext cx="3017520" cy="621792"/>
          </a:xfrm>
          <a:prstGeom prst="rect">
            <a:avLst/>
          </a:prstGeom>
          <a:noFill/>
          <a:ln/>
        </p:spPr>
        <p:txBody>
          <a:bodyPr wrap="square" rtlCol="0" anchor="ctr"/>
          <a:lstStyle/>
          <a:p>
            <a:pPr indent="0" marL="0">
              <a:lnSpc>
                <a:spcPct val="130000"/>
              </a:lnSpc>
              <a:buNone/>
            </a:pPr>
            <a:r>
              <a:rPr lang="en-US" sz="1000" dirty="0">
                <a:solidFill>
                  <a:srgbClr val="1A2A3A"/>
                </a:solidFill>
                <a:latin typeface="Calibri" pitchFamily="34" charset="0"/>
                <a:ea typeface="Calibri" pitchFamily="34" charset="-122"/>
                <a:cs typeface="Calibri" pitchFamily="34" charset="-120"/>
              </a:rPr>
              <a:t>% of truly negative specimens correctly identified as negative</a:t>
            </a:r>
            <a:endParaRPr lang="en-US" sz="1000" dirty="0"/>
          </a:p>
        </p:txBody>
      </p:sp>
      <p:sp>
        <p:nvSpPr>
          <p:cNvPr id="20" name="Shape 17"/>
          <p:cNvSpPr/>
          <p:nvPr/>
        </p:nvSpPr>
        <p:spPr>
          <a:xfrm>
            <a:off x="5614416" y="2377440"/>
            <a:ext cx="3072384" cy="713232"/>
          </a:xfrm>
          <a:prstGeom prst="rect">
            <a:avLst>
              <a:gd name="adj" fmla="val 2564"/>
            </a:avLst>
          </a:prstGeom>
          <a:solidFill>
            <a:srgbClr val="F9FAFB"/>
          </a:solidFill>
          <a:ln/>
        </p:spPr>
      </p:sp>
      <p:sp>
        <p:nvSpPr>
          <p:cNvPr id="21" name="Text 18"/>
          <p:cNvSpPr/>
          <p:nvPr/>
        </p:nvSpPr>
        <p:spPr>
          <a:xfrm>
            <a:off x="5660136" y="2423160"/>
            <a:ext cx="2980944" cy="621792"/>
          </a:xfrm>
          <a:prstGeom prst="rect">
            <a:avLst/>
          </a:prstGeom>
          <a:noFill/>
          <a:ln/>
        </p:spPr>
        <p:txBody>
          <a:bodyPr wrap="square" rtlCol="0" anchor="ctr"/>
          <a:lstStyle/>
          <a:p>
            <a:pPr indent="0" marL="0">
              <a:lnSpc>
                <a:spcPct val="130000"/>
              </a:lnSpc>
              <a:buNone/>
            </a:pPr>
            <a:r>
              <a:rPr lang="en-US" sz="1000" dirty="0">
                <a:solidFill>
                  <a:srgbClr val="1A2A3A"/>
                </a:solidFill>
                <a:latin typeface="Calibri" pitchFamily="34" charset="0"/>
                <a:ea typeface="Calibri" pitchFamily="34" charset="-122"/>
                <a:cs typeface="Calibri" pitchFamily="34" charset="-120"/>
              </a:rPr>
              <a:t>Low specificity → biomarker-negative patients receive drug without evidence of benefit — toxicity without gain.</a:t>
            </a:r>
            <a:endParaRPr lang="en-US" sz="1000" dirty="0"/>
          </a:p>
        </p:txBody>
      </p:sp>
      <p:sp>
        <p:nvSpPr>
          <p:cNvPr id="22" name="Shape 19"/>
          <p:cNvSpPr/>
          <p:nvPr/>
        </p:nvSpPr>
        <p:spPr>
          <a:xfrm>
            <a:off x="457200" y="3127248"/>
            <a:ext cx="2011680" cy="713232"/>
          </a:xfrm>
          <a:prstGeom prst="rect">
            <a:avLst>
              <a:gd name="adj" fmla="val 2564"/>
            </a:avLst>
          </a:prstGeom>
          <a:solidFill>
            <a:srgbClr val="D1FAE5"/>
          </a:solidFill>
          <a:ln/>
        </p:spPr>
      </p:sp>
      <p:sp>
        <p:nvSpPr>
          <p:cNvPr id="23" name="Text 20"/>
          <p:cNvSpPr/>
          <p:nvPr/>
        </p:nvSpPr>
        <p:spPr>
          <a:xfrm>
            <a:off x="502920" y="3172968"/>
            <a:ext cx="1920240" cy="621792"/>
          </a:xfrm>
          <a:prstGeom prst="rect">
            <a:avLst/>
          </a:prstGeom>
          <a:noFill/>
          <a:ln/>
        </p:spPr>
        <p:txBody>
          <a:bodyPr wrap="square" rtlCol="0" anchor="ctr"/>
          <a:lstStyle/>
          <a:p>
            <a:pPr indent="0" marL="0">
              <a:lnSpc>
                <a:spcPct val="130000"/>
              </a:lnSpc>
              <a:buNone/>
            </a:pPr>
            <a:r>
              <a:rPr lang="en-US" sz="1000" b="1" dirty="0">
                <a:solidFill>
                  <a:srgbClr val="1A2A3A"/>
                </a:solidFill>
                <a:latin typeface="Calibri" pitchFamily="34" charset="0"/>
                <a:ea typeface="Calibri" pitchFamily="34" charset="-122"/>
                <a:cs typeface="Calibri" pitchFamily="34" charset="-120"/>
              </a:rPr>
              <a:t>Precision: Repeatability</a:t>
            </a:r>
            <a:endParaRPr lang="en-US" sz="1000" dirty="0"/>
          </a:p>
        </p:txBody>
      </p:sp>
      <p:sp>
        <p:nvSpPr>
          <p:cNvPr id="24" name="Shape 21"/>
          <p:cNvSpPr/>
          <p:nvPr/>
        </p:nvSpPr>
        <p:spPr>
          <a:xfrm>
            <a:off x="2487168" y="3127248"/>
            <a:ext cx="3108960" cy="713232"/>
          </a:xfrm>
          <a:prstGeom prst="rect">
            <a:avLst>
              <a:gd name="adj" fmla="val 2564"/>
            </a:avLst>
          </a:prstGeom>
          <a:solidFill>
            <a:srgbClr val="F9FAFB"/>
          </a:solidFill>
          <a:ln/>
        </p:spPr>
      </p:sp>
      <p:sp>
        <p:nvSpPr>
          <p:cNvPr id="25" name="Text 22"/>
          <p:cNvSpPr/>
          <p:nvPr/>
        </p:nvSpPr>
        <p:spPr>
          <a:xfrm>
            <a:off x="2532888" y="3172968"/>
            <a:ext cx="3017520" cy="621792"/>
          </a:xfrm>
          <a:prstGeom prst="rect">
            <a:avLst/>
          </a:prstGeom>
          <a:noFill/>
          <a:ln/>
        </p:spPr>
        <p:txBody>
          <a:bodyPr wrap="square" rtlCol="0" anchor="ctr"/>
          <a:lstStyle/>
          <a:p>
            <a:pPr indent="0" marL="0">
              <a:lnSpc>
                <a:spcPct val="130000"/>
              </a:lnSpc>
              <a:buNone/>
            </a:pPr>
            <a:r>
              <a:rPr lang="en-US" sz="1000" dirty="0">
                <a:solidFill>
                  <a:srgbClr val="1A2A3A"/>
                </a:solidFill>
                <a:latin typeface="Calibri" pitchFamily="34" charset="0"/>
                <a:ea typeface="Calibri" pitchFamily="34" charset="-122"/>
                <a:cs typeface="Calibri" pitchFamily="34" charset="-120"/>
              </a:rPr>
              <a:t>Reproducibility same operator, instrument, day</a:t>
            </a:r>
            <a:endParaRPr lang="en-US" sz="1000" dirty="0"/>
          </a:p>
        </p:txBody>
      </p:sp>
      <p:sp>
        <p:nvSpPr>
          <p:cNvPr id="26" name="Shape 23"/>
          <p:cNvSpPr/>
          <p:nvPr/>
        </p:nvSpPr>
        <p:spPr>
          <a:xfrm>
            <a:off x="5614416" y="3127248"/>
            <a:ext cx="3072384" cy="713232"/>
          </a:xfrm>
          <a:prstGeom prst="rect">
            <a:avLst>
              <a:gd name="adj" fmla="val 2564"/>
            </a:avLst>
          </a:prstGeom>
          <a:solidFill>
            <a:srgbClr val="F9FAFB"/>
          </a:solidFill>
          <a:ln/>
        </p:spPr>
      </p:sp>
      <p:sp>
        <p:nvSpPr>
          <p:cNvPr id="27" name="Text 24"/>
          <p:cNvSpPr/>
          <p:nvPr/>
        </p:nvSpPr>
        <p:spPr>
          <a:xfrm>
            <a:off x="5660136" y="3172968"/>
            <a:ext cx="2980944" cy="621792"/>
          </a:xfrm>
          <a:prstGeom prst="rect">
            <a:avLst/>
          </a:prstGeom>
          <a:noFill/>
          <a:ln/>
        </p:spPr>
        <p:txBody>
          <a:bodyPr wrap="square" rtlCol="0" anchor="ctr"/>
          <a:lstStyle/>
          <a:p>
            <a:pPr indent="0" marL="0">
              <a:lnSpc>
                <a:spcPct val="130000"/>
              </a:lnSpc>
              <a:buNone/>
            </a:pPr>
            <a:r>
              <a:rPr lang="en-US" sz="1000" dirty="0">
                <a:solidFill>
                  <a:srgbClr val="1A2A3A"/>
                </a:solidFill>
                <a:latin typeface="Calibri" pitchFamily="34" charset="0"/>
                <a:ea typeface="Calibri" pitchFamily="34" charset="-122"/>
                <a:cs typeface="Calibri" pitchFamily="34" charset="-120"/>
              </a:rPr>
              <a:t>Within-run variation must not cross patient-classification threshold (e.g., IHC 3+ boundary).</a:t>
            </a:r>
            <a:endParaRPr lang="en-US" sz="1000" dirty="0"/>
          </a:p>
        </p:txBody>
      </p:sp>
      <p:sp>
        <p:nvSpPr>
          <p:cNvPr id="28" name="Shape 25"/>
          <p:cNvSpPr/>
          <p:nvPr/>
        </p:nvSpPr>
        <p:spPr>
          <a:xfrm>
            <a:off x="457200" y="3877056"/>
            <a:ext cx="2011680" cy="713232"/>
          </a:xfrm>
          <a:prstGeom prst="rect">
            <a:avLst>
              <a:gd name="adj" fmla="val 2564"/>
            </a:avLst>
          </a:prstGeom>
          <a:solidFill>
            <a:srgbClr val="EDE9FE"/>
          </a:solidFill>
          <a:ln/>
        </p:spPr>
      </p:sp>
      <p:sp>
        <p:nvSpPr>
          <p:cNvPr id="29" name="Text 26"/>
          <p:cNvSpPr/>
          <p:nvPr/>
        </p:nvSpPr>
        <p:spPr>
          <a:xfrm>
            <a:off x="502920" y="3922776"/>
            <a:ext cx="1920240" cy="621792"/>
          </a:xfrm>
          <a:prstGeom prst="rect">
            <a:avLst/>
          </a:prstGeom>
          <a:noFill/>
          <a:ln/>
        </p:spPr>
        <p:txBody>
          <a:bodyPr wrap="square" rtlCol="0" anchor="ctr"/>
          <a:lstStyle/>
          <a:p>
            <a:pPr indent="0" marL="0">
              <a:lnSpc>
                <a:spcPct val="130000"/>
              </a:lnSpc>
              <a:buNone/>
            </a:pPr>
            <a:r>
              <a:rPr lang="en-US" sz="1000" b="1" dirty="0">
                <a:solidFill>
                  <a:srgbClr val="1A2A3A"/>
                </a:solidFill>
                <a:latin typeface="Calibri" pitchFamily="34" charset="0"/>
                <a:ea typeface="Calibri" pitchFamily="34" charset="-122"/>
                <a:cs typeface="Calibri" pitchFamily="34" charset="-120"/>
              </a:rPr>
              <a:t>Precision: Reproducibility</a:t>
            </a:r>
            <a:endParaRPr lang="en-US" sz="1000" dirty="0"/>
          </a:p>
        </p:txBody>
      </p:sp>
      <p:sp>
        <p:nvSpPr>
          <p:cNvPr id="30" name="Shape 27"/>
          <p:cNvSpPr/>
          <p:nvPr/>
        </p:nvSpPr>
        <p:spPr>
          <a:xfrm>
            <a:off x="2487168" y="3877056"/>
            <a:ext cx="3108960" cy="713232"/>
          </a:xfrm>
          <a:prstGeom prst="rect">
            <a:avLst>
              <a:gd name="adj" fmla="val 2564"/>
            </a:avLst>
          </a:prstGeom>
          <a:solidFill>
            <a:srgbClr val="F9FAFB"/>
          </a:solidFill>
          <a:ln/>
        </p:spPr>
      </p:sp>
      <p:sp>
        <p:nvSpPr>
          <p:cNvPr id="31" name="Text 28"/>
          <p:cNvSpPr/>
          <p:nvPr/>
        </p:nvSpPr>
        <p:spPr>
          <a:xfrm>
            <a:off x="2532888" y="3922776"/>
            <a:ext cx="3017520" cy="621792"/>
          </a:xfrm>
          <a:prstGeom prst="rect">
            <a:avLst/>
          </a:prstGeom>
          <a:noFill/>
          <a:ln/>
        </p:spPr>
        <p:txBody>
          <a:bodyPr wrap="square" rtlCol="0" anchor="ctr"/>
          <a:lstStyle/>
          <a:p>
            <a:pPr indent="0" marL="0">
              <a:lnSpc>
                <a:spcPct val="130000"/>
              </a:lnSpc>
              <a:buNone/>
            </a:pPr>
            <a:r>
              <a:rPr lang="en-US" sz="1000" dirty="0">
                <a:solidFill>
                  <a:srgbClr val="1A2A3A"/>
                </a:solidFill>
                <a:latin typeface="Calibri" pitchFamily="34" charset="0"/>
                <a:ea typeface="Calibri" pitchFamily="34" charset="-122"/>
                <a:cs typeface="Calibri" pitchFamily="34" charset="-120"/>
              </a:rPr>
              <a:t>Across operators, instruments, labs, days</a:t>
            </a:r>
            <a:endParaRPr lang="en-US" sz="1000" dirty="0"/>
          </a:p>
        </p:txBody>
      </p:sp>
      <p:sp>
        <p:nvSpPr>
          <p:cNvPr id="32" name="Shape 29"/>
          <p:cNvSpPr/>
          <p:nvPr/>
        </p:nvSpPr>
        <p:spPr>
          <a:xfrm>
            <a:off x="5614416" y="3877056"/>
            <a:ext cx="3072384" cy="713232"/>
          </a:xfrm>
          <a:prstGeom prst="rect">
            <a:avLst>
              <a:gd name="adj" fmla="val 2564"/>
            </a:avLst>
          </a:prstGeom>
          <a:solidFill>
            <a:srgbClr val="F9FAFB"/>
          </a:solidFill>
          <a:ln/>
        </p:spPr>
      </p:sp>
      <p:sp>
        <p:nvSpPr>
          <p:cNvPr id="33" name="Text 30"/>
          <p:cNvSpPr/>
          <p:nvPr/>
        </p:nvSpPr>
        <p:spPr>
          <a:xfrm>
            <a:off x="5660136" y="3922776"/>
            <a:ext cx="2980944" cy="621792"/>
          </a:xfrm>
          <a:prstGeom prst="rect">
            <a:avLst/>
          </a:prstGeom>
          <a:noFill/>
          <a:ln/>
        </p:spPr>
        <p:txBody>
          <a:bodyPr wrap="square" rtlCol="0" anchor="ctr"/>
          <a:lstStyle/>
          <a:p>
            <a:pPr indent="0" marL="0">
              <a:lnSpc>
                <a:spcPct val="130000"/>
              </a:lnSpc>
              <a:buNone/>
            </a:pPr>
            <a:r>
              <a:rPr lang="en-US" sz="1000" dirty="0">
                <a:solidFill>
                  <a:srgbClr val="1A2A3A"/>
                </a:solidFill>
                <a:latin typeface="Calibri" pitchFamily="34" charset="0"/>
                <a:ea typeface="Calibri" pitchFamily="34" charset="-122"/>
                <a:cs typeface="Calibri" pitchFamily="34" charset="-120"/>
              </a:rPr>
              <a:t>Critical for IHC (subjective scoring) and NGS (bioinformatics pipeline variation). Multi-site data required.</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CDX SCIENCE</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Clinical Validation: Proving the Biomarker Predicts Benefit</a:t>
            </a:r>
            <a:endParaRPr lang="en-US" sz="2600" dirty="0"/>
          </a:p>
        </p:txBody>
      </p:sp>
      <p:sp>
        <p:nvSpPr>
          <p:cNvPr id="7" name="Shape 4"/>
          <p:cNvSpPr/>
          <p:nvPr/>
        </p:nvSpPr>
        <p:spPr>
          <a:xfrm>
            <a:off x="457200" y="1261872"/>
            <a:ext cx="4206240" cy="3291840"/>
          </a:xfrm>
          <a:prstGeom prst="rect">
            <a:avLst>
              <a:gd name="adj" fmla="val 1667"/>
            </a:avLst>
          </a:prstGeom>
          <a:solidFill>
            <a:srgbClr val="1A2A3A"/>
          </a:solidFill>
          <a:ln/>
        </p:spPr>
      </p:sp>
      <p:sp>
        <p:nvSpPr>
          <p:cNvPr id="8" name="Text 5"/>
          <p:cNvSpPr/>
          <p:nvPr/>
        </p:nvSpPr>
        <p:spPr>
          <a:xfrm>
            <a:off x="594360" y="1389888"/>
            <a:ext cx="3931920" cy="365760"/>
          </a:xfrm>
          <a:prstGeom prst="rect">
            <a:avLst/>
          </a:prstGeom>
          <a:noFill/>
          <a:ln/>
        </p:spPr>
        <p:txBody>
          <a:bodyPr wrap="square" rtlCol="0" anchor="ctr"/>
          <a:lstStyle/>
          <a:p>
            <a:pPr indent="0" marL="0">
              <a:buNone/>
            </a:pPr>
            <a:r>
              <a:rPr lang="en-US" sz="1200" b="1" dirty="0">
                <a:solidFill>
                  <a:srgbClr val="C9922A"/>
                </a:solidFill>
                <a:latin typeface="Calibri" pitchFamily="34" charset="0"/>
                <a:ea typeface="Calibri" pitchFamily="34" charset="-122"/>
                <a:cs typeface="Calibri" pitchFamily="34" charset="-120"/>
              </a:rPr>
              <a:t>The Biomarker-by-Treatment Interaction</a:t>
            </a:r>
            <a:endParaRPr lang="en-US" sz="1200" dirty="0"/>
          </a:p>
        </p:txBody>
      </p:sp>
      <p:sp>
        <p:nvSpPr>
          <p:cNvPr id="9" name="Text 6"/>
          <p:cNvSpPr/>
          <p:nvPr/>
        </p:nvSpPr>
        <p:spPr>
          <a:xfrm>
            <a:off x="594360" y="1801368"/>
            <a:ext cx="3931920" cy="685800"/>
          </a:xfrm>
          <a:prstGeom prst="rect">
            <a:avLst/>
          </a:prstGeom>
          <a:noFill/>
          <a:ln/>
        </p:spPr>
        <p:txBody>
          <a:bodyPr wrap="square" rtlCol="0" anchor="ctr"/>
          <a:lstStyle/>
          <a:p>
            <a:pPr indent="0" marL="0">
              <a:lnSpc>
                <a:spcPct val="140000"/>
              </a:lnSpc>
              <a:buNone/>
            </a:pPr>
            <a:r>
              <a:rPr lang="en-US" sz="1100" i="1" dirty="0">
                <a:solidFill>
                  <a:srgbClr val="FFFFFF"/>
                </a:solidFill>
                <a:latin typeface="Calibri" pitchFamily="34" charset="0"/>
                <a:ea typeface="Calibri" pitchFamily="34" charset="-122"/>
                <a:cs typeface="Calibri" pitchFamily="34" charset="-120"/>
              </a:rPr>
              <a:t>Clinical validity requires a STATISTICALLY SIGNIFICANT INTERACTION between biomarker status and treatment effect.</a:t>
            </a:r>
            <a:endParaRPr lang="en-US" sz="1100" dirty="0"/>
          </a:p>
        </p:txBody>
      </p:sp>
      <p:sp>
        <p:nvSpPr>
          <p:cNvPr id="10" name="Text 7"/>
          <p:cNvSpPr/>
          <p:nvPr/>
        </p:nvSpPr>
        <p:spPr>
          <a:xfrm>
            <a:off x="594360" y="2523744"/>
            <a:ext cx="3931920" cy="640080"/>
          </a:xfrm>
          <a:prstGeom prst="rect">
            <a:avLst/>
          </a:prstGeom>
          <a:noFill/>
          <a:ln/>
        </p:spPr>
        <p:txBody>
          <a:bodyPr wrap="square" rtlCol="0" anchor="ctr"/>
          <a:lstStyle/>
          <a:p>
            <a:pPr indent="0" marL="0">
              <a:lnSpc>
                <a:spcPct val="140000"/>
              </a:lnSpc>
              <a:buNone/>
            </a:pPr>
            <a:r>
              <a:rPr lang="en-US" sz="1100" dirty="0">
                <a:solidFill>
                  <a:srgbClr val="CADCFC"/>
                </a:solidFill>
                <a:latin typeface="Calibri" pitchFamily="34" charset="0"/>
                <a:ea typeface="Calibri" pitchFamily="34" charset="-122"/>
                <a:cs typeface="Calibri" pitchFamily="34" charset="-120"/>
              </a:rPr>
              <a:t>This is NOT the same as showing biomarker-positive patients have better outcomes (that is a prognostic biomarker).</a:t>
            </a:r>
            <a:endParaRPr lang="en-US" sz="1100" dirty="0"/>
          </a:p>
        </p:txBody>
      </p:sp>
      <p:sp>
        <p:nvSpPr>
          <p:cNvPr id="11" name="Text 8"/>
          <p:cNvSpPr/>
          <p:nvPr/>
        </p:nvSpPr>
        <p:spPr>
          <a:xfrm>
            <a:off x="594360" y="3218688"/>
            <a:ext cx="3931920" cy="685800"/>
          </a:xfrm>
          <a:prstGeom prst="rect">
            <a:avLst/>
          </a:prstGeom>
          <a:noFill/>
          <a:ln/>
        </p:spPr>
        <p:txBody>
          <a:bodyPr wrap="square" rtlCol="0" anchor="ctr"/>
          <a:lstStyle/>
          <a:p>
            <a:pPr indent="0" marL="0">
              <a:lnSpc>
                <a:spcPct val="145000"/>
              </a:lnSpc>
              <a:buNone/>
            </a:pPr>
            <a:r>
              <a:rPr lang="en-US" sz="1100" dirty="0">
                <a:solidFill>
                  <a:srgbClr val="3AACBF"/>
                </a:solidFill>
                <a:latin typeface="Calibri" pitchFamily="34" charset="0"/>
                <a:ea typeface="Calibri" pitchFamily="34" charset="-122"/>
                <a:cs typeface="Calibri" pitchFamily="34" charset="-120"/>
              </a:rPr>
              <a:t>Predictive = differential treatment benefit by status</a:t>
            </a:r>
            <a:endParaRPr lang="en-US" sz="1100" dirty="0"/>
          </a:p>
          <a:p>
            <a:pPr indent="0" marL="0">
              <a:lnSpc>
                <a:spcPct val="145000"/>
              </a:lnSpc>
              <a:buNone/>
            </a:pPr>
            <a:r>
              <a:rPr lang="en-US" sz="1100" dirty="0">
                <a:solidFill>
                  <a:srgbClr val="3AACBF"/>
                </a:solidFill>
                <a:latin typeface="Calibri" pitchFamily="34" charset="0"/>
                <a:ea typeface="Calibri" pitchFamily="34" charset="-122"/>
                <a:cs typeface="Calibri" pitchFamily="34" charset="-120"/>
              </a:rPr>
              <a:t>Prognostic = outcome regardless of treatment</a:t>
            </a:r>
            <a:endParaRPr lang="en-US" sz="1100" dirty="0"/>
          </a:p>
        </p:txBody>
      </p:sp>
      <p:sp>
        <p:nvSpPr>
          <p:cNvPr id="12" name="Shape 9"/>
          <p:cNvSpPr/>
          <p:nvPr/>
        </p:nvSpPr>
        <p:spPr>
          <a:xfrm>
            <a:off x="4919472" y="1261872"/>
            <a:ext cx="3767328" cy="3291840"/>
          </a:xfrm>
          <a:prstGeom prst="rect">
            <a:avLst>
              <a:gd name="adj" fmla="val 1667"/>
            </a:avLst>
          </a:prstGeom>
          <a:solidFill>
            <a:srgbClr val="FEF3C7"/>
          </a:solidFill>
          <a:ln/>
        </p:spPr>
      </p:sp>
      <p:sp>
        <p:nvSpPr>
          <p:cNvPr id="13" name="Text 10"/>
          <p:cNvSpPr/>
          <p:nvPr/>
        </p:nvSpPr>
        <p:spPr>
          <a:xfrm>
            <a:off x="5056632" y="1389888"/>
            <a:ext cx="3493008" cy="347472"/>
          </a:xfrm>
          <a:prstGeom prst="rect">
            <a:avLst/>
          </a:prstGeom>
          <a:noFill/>
          <a:ln/>
        </p:spPr>
        <p:txBody>
          <a:bodyPr wrap="square" rtlCol="0" anchor="ctr"/>
          <a:lstStyle/>
          <a:p>
            <a:pPr indent="0" marL="0">
              <a:buNone/>
            </a:pPr>
            <a:r>
              <a:rPr lang="en-US" sz="1200" b="1" dirty="0">
                <a:solidFill>
                  <a:srgbClr val="9B1C2E"/>
                </a:solidFill>
                <a:latin typeface="Calibri" pitchFamily="34" charset="0"/>
                <a:ea typeface="Calibri" pitchFamily="34" charset="-122"/>
                <a:cs typeface="Calibri" pitchFamily="34" charset="-120"/>
              </a:rPr>
              <a:t>The Cutoff Selection Problem</a:t>
            </a:r>
            <a:endParaRPr lang="en-US" sz="1200" dirty="0"/>
          </a:p>
        </p:txBody>
      </p:sp>
      <p:sp>
        <p:nvSpPr>
          <p:cNvPr id="14" name="Text 11"/>
          <p:cNvSpPr/>
          <p:nvPr/>
        </p:nvSpPr>
        <p:spPr>
          <a:xfrm>
            <a:off x="5056632" y="1773936"/>
            <a:ext cx="3493008" cy="914400"/>
          </a:xfrm>
          <a:prstGeom prst="rect">
            <a:avLst/>
          </a:prstGeom>
          <a:noFill/>
          <a:ln/>
        </p:spPr>
        <p:txBody>
          <a:bodyPr wrap="square" rtlCol="0" anchor="ctr"/>
          <a:lstStyle/>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Many biomarkers are continuous variables:</a:t>
            </a:r>
            <a:endParaRPr lang="en-US" sz="1100" dirty="0"/>
          </a:p>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 PD-L1 Tumour Proportion Score (TPS) 0–100%</a:t>
            </a:r>
            <a:endParaRPr lang="en-US" sz="1100" dirty="0"/>
          </a:p>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 HER2 copy number ratio</a:t>
            </a:r>
            <a:endParaRPr lang="en-US" sz="1100" dirty="0"/>
          </a:p>
          <a:p>
            <a:pPr indent="0" marL="0">
              <a:lnSpc>
                <a:spcPct val="140000"/>
              </a:lnSpc>
              <a:buNone/>
            </a:pPr>
            <a:r>
              <a:rPr lang="en-US" sz="1100" dirty="0">
                <a:solidFill>
                  <a:srgbClr val="1A2A3A"/>
                </a:solidFill>
                <a:latin typeface="Calibri" pitchFamily="34" charset="0"/>
                <a:ea typeface="Calibri" pitchFamily="34" charset="-122"/>
                <a:cs typeface="Calibri" pitchFamily="34" charset="-120"/>
              </a:rPr>
              <a:t>· TMB (mutations per megabase)</a:t>
            </a:r>
            <a:endParaRPr lang="en-US" sz="1100" dirty="0"/>
          </a:p>
        </p:txBody>
      </p:sp>
      <p:sp>
        <p:nvSpPr>
          <p:cNvPr id="15" name="Text 12"/>
          <p:cNvSpPr/>
          <p:nvPr/>
        </p:nvSpPr>
        <p:spPr>
          <a:xfrm>
            <a:off x="5056632" y="2743200"/>
            <a:ext cx="3493008" cy="274320"/>
          </a:xfrm>
          <a:prstGeom prst="rect">
            <a:avLst/>
          </a:prstGeom>
          <a:noFill/>
          <a:ln/>
        </p:spPr>
        <p:txBody>
          <a:bodyPr wrap="square" rtlCol="0" anchor="ctr"/>
          <a:lstStyle/>
          <a:p>
            <a:pPr indent="0" marL="0">
              <a:buNone/>
            </a:pPr>
            <a:r>
              <a:rPr lang="en-US" sz="1100" b="1" dirty="0">
                <a:solidFill>
                  <a:srgbClr val="9B1C2E"/>
                </a:solidFill>
                <a:latin typeface="Calibri" pitchFamily="34" charset="0"/>
                <a:ea typeface="Calibri" pitchFamily="34" charset="-122"/>
                <a:cs typeface="Calibri" pitchFamily="34" charset="-120"/>
              </a:rPr>
              <a:t>Cutoff too HIGH:</a:t>
            </a:r>
            <a:endParaRPr lang="en-US" sz="1100" dirty="0"/>
          </a:p>
        </p:txBody>
      </p:sp>
      <p:sp>
        <p:nvSpPr>
          <p:cNvPr id="16" name="Text 13"/>
          <p:cNvSpPr/>
          <p:nvPr/>
        </p:nvSpPr>
        <p:spPr>
          <a:xfrm>
            <a:off x="5056632" y="3035808"/>
            <a:ext cx="3493008" cy="457200"/>
          </a:xfrm>
          <a:prstGeom prst="rect">
            <a:avLst/>
          </a:prstGeom>
          <a:noFill/>
          <a:ln/>
        </p:spPr>
        <p:txBody>
          <a:bodyPr wrap="square" rtlCol="0" anchor="ctr"/>
          <a:lstStyle/>
          <a:p>
            <a:pPr indent="0" marL="0">
              <a:lnSpc>
                <a:spcPct val="135000"/>
              </a:lnSpc>
              <a:buNone/>
            </a:pPr>
            <a:r>
              <a:rPr lang="en-US" sz="1100" dirty="0">
                <a:solidFill>
                  <a:srgbClr val="1A2A3A"/>
                </a:solidFill>
                <a:latin typeface="Calibri" pitchFamily="34" charset="0"/>
                <a:ea typeface="Calibri" pitchFamily="34" charset="-122"/>
                <a:cs typeface="Calibri" pitchFamily="34" charset="-120"/>
              </a:rPr>
              <a:t>Excludes patients who would benefit — reduces</a:t>
            </a:r>
            <a:endParaRPr lang="en-US" sz="1100" dirty="0"/>
          </a:p>
          <a:p>
            <a:pPr indent="0" marL="0">
              <a:lnSpc>
                <a:spcPct val="135000"/>
              </a:lnSpc>
              <a:buNone/>
            </a:pPr>
            <a:r>
              <a:rPr lang="en-US" sz="1100" dirty="0">
                <a:solidFill>
                  <a:srgbClr val="1A2A3A"/>
                </a:solidFill>
                <a:latin typeface="Calibri" pitchFamily="34" charset="0"/>
                <a:ea typeface="Calibri" pitchFamily="34" charset="-122"/>
                <a:cs typeface="Calibri" pitchFamily="34" charset="-120"/>
              </a:rPr>
              <a:t>commercial reach; denies therapy to patients.</a:t>
            </a:r>
            <a:endParaRPr lang="en-US" sz="1100" dirty="0"/>
          </a:p>
        </p:txBody>
      </p:sp>
      <p:sp>
        <p:nvSpPr>
          <p:cNvPr id="17" name="Text 14"/>
          <p:cNvSpPr/>
          <p:nvPr/>
        </p:nvSpPr>
        <p:spPr>
          <a:xfrm>
            <a:off x="5056632" y="3529584"/>
            <a:ext cx="3493008" cy="274320"/>
          </a:xfrm>
          <a:prstGeom prst="rect">
            <a:avLst/>
          </a:prstGeom>
          <a:noFill/>
          <a:ln/>
        </p:spPr>
        <p:txBody>
          <a:bodyPr wrap="square" rtlCol="0" anchor="ctr"/>
          <a:lstStyle/>
          <a:p>
            <a:pPr indent="0" marL="0">
              <a:buNone/>
            </a:pPr>
            <a:r>
              <a:rPr lang="en-US" sz="1100" b="1" dirty="0">
                <a:solidFill>
                  <a:srgbClr val="2A7A8C"/>
                </a:solidFill>
                <a:latin typeface="Calibri" pitchFamily="34" charset="0"/>
                <a:ea typeface="Calibri" pitchFamily="34" charset="-122"/>
                <a:cs typeface="Calibri" pitchFamily="34" charset="-120"/>
              </a:rPr>
              <a:t>Cutoff too LOW:</a:t>
            </a:r>
            <a:endParaRPr lang="en-US" sz="1100" dirty="0"/>
          </a:p>
        </p:txBody>
      </p:sp>
      <p:sp>
        <p:nvSpPr>
          <p:cNvPr id="18" name="Text 15"/>
          <p:cNvSpPr/>
          <p:nvPr/>
        </p:nvSpPr>
        <p:spPr>
          <a:xfrm>
            <a:off x="5056632" y="3822192"/>
            <a:ext cx="3493008" cy="457200"/>
          </a:xfrm>
          <a:prstGeom prst="rect">
            <a:avLst/>
          </a:prstGeom>
          <a:noFill/>
          <a:ln/>
        </p:spPr>
        <p:txBody>
          <a:bodyPr wrap="square" rtlCol="0" anchor="ctr"/>
          <a:lstStyle/>
          <a:p>
            <a:pPr indent="0" marL="0">
              <a:lnSpc>
                <a:spcPct val="135000"/>
              </a:lnSpc>
              <a:buNone/>
            </a:pPr>
            <a:r>
              <a:rPr lang="en-US" sz="1100" dirty="0">
                <a:solidFill>
                  <a:srgbClr val="1A2A3A"/>
                </a:solidFill>
                <a:latin typeface="Calibri" pitchFamily="34" charset="0"/>
                <a:ea typeface="Calibri" pitchFamily="34" charset="-122"/>
                <a:cs typeface="Calibri" pitchFamily="34" charset="-120"/>
              </a:rPr>
              <a:t>Includes non-responders — dilutes observed</a:t>
            </a:r>
            <a:endParaRPr lang="en-US" sz="1100" dirty="0"/>
          </a:p>
          <a:p>
            <a:pPr indent="0" marL="0">
              <a:lnSpc>
                <a:spcPct val="135000"/>
              </a:lnSpc>
              <a:buNone/>
            </a:pPr>
            <a:r>
              <a:rPr lang="en-US" sz="1100" dirty="0">
                <a:solidFill>
                  <a:srgbClr val="1A2A3A"/>
                </a:solidFill>
                <a:latin typeface="Calibri" pitchFamily="34" charset="0"/>
                <a:ea typeface="Calibri" pitchFamily="34" charset="-122"/>
                <a:cs typeface="Calibri" pitchFamily="34" charset="-120"/>
              </a:rPr>
              <a:t>efficacy signal; misleading regulatory data.</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CDX DEVELOPMENT</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CDx Co-Development Timeline</a:t>
            </a:r>
            <a:endParaRPr lang="en-US" sz="2600" dirty="0"/>
          </a:p>
        </p:txBody>
      </p:sp>
      <p:sp>
        <p:nvSpPr>
          <p:cNvPr id="7" name="Shape 4"/>
          <p:cNvSpPr/>
          <p:nvPr/>
        </p:nvSpPr>
        <p:spPr>
          <a:xfrm>
            <a:off x="457200" y="2148840"/>
            <a:ext cx="8229600" cy="0"/>
          </a:xfrm>
          <a:prstGeom prst="line">
            <a:avLst/>
          </a:prstGeom>
          <a:noFill/>
          <a:ln w="31750">
            <a:solidFill>
              <a:srgbClr val="2A7A8C"/>
            </a:solidFill>
            <a:prstDash val="solid"/>
          </a:ln>
        </p:spPr>
      </p:sp>
      <p:sp>
        <p:nvSpPr>
          <p:cNvPr id="8" name="Shape 5"/>
          <p:cNvSpPr/>
          <p:nvPr/>
        </p:nvSpPr>
        <p:spPr>
          <a:xfrm>
            <a:off x="384048" y="1965960"/>
            <a:ext cx="365760" cy="365760"/>
          </a:xfrm>
          <a:prstGeom prst="ellipse">
            <a:avLst/>
          </a:prstGeom>
          <a:solidFill>
            <a:srgbClr val="2A7A8C"/>
          </a:solidFill>
          <a:ln/>
        </p:spPr>
      </p:sp>
      <p:sp>
        <p:nvSpPr>
          <p:cNvPr id="9" name="Text 6"/>
          <p:cNvSpPr/>
          <p:nvPr/>
        </p:nvSpPr>
        <p:spPr>
          <a:xfrm>
            <a:off x="109728" y="1481328"/>
            <a:ext cx="960120" cy="411480"/>
          </a:xfrm>
          <a:prstGeom prst="rect">
            <a:avLst/>
          </a:prstGeom>
          <a:noFill/>
          <a:ln/>
        </p:spPr>
        <p:txBody>
          <a:bodyPr wrap="square" rtlCol="0" anchor="ctr"/>
          <a:lstStyle/>
          <a:p>
            <a:pPr algn="ctr" indent="0" marL="0">
              <a:buNone/>
            </a:pPr>
            <a:r>
              <a:rPr lang="en-US" sz="1000" b="1" dirty="0">
                <a:solidFill>
                  <a:srgbClr val="1A2A3A"/>
                </a:solidFill>
                <a:latin typeface="Calibri" pitchFamily="34" charset="0"/>
                <a:ea typeface="Calibri" pitchFamily="34" charset="-122"/>
                <a:cs typeface="Calibri" pitchFamily="34" charset="-120"/>
              </a:rPr>
              <a:t>Pre-IND</a:t>
            </a:r>
            <a:endParaRPr lang="en-US" sz="1000" dirty="0"/>
          </a:p>
        </p:txBody>
      </p:sp>
      <p:sp>
        <p:nvSpPr>
          <p:cNvPr id="10" name="Shape 7"/>
          <p:cNvSpPr/>
          <p:nvPr/>
        </p:nvSpPr>
        <p:spPr>
          <a:xfrm>
            <a:off x="109728" y="2450592"/>
            <a:ext cx="1874520" cy="1188720"/>
          </a:xfrm>
          <a:prstGeom prst="rect">
            <a:avLst>
              <a:gd name="adj" fmla="val 3077"/>
            </a:avLst>
          </a:prstGeom>
          <a:solidFill>
            <a:srgbClr val="EFF6FF"/>
          </a:solidFill>
          <a:ln/>
        </p:spPr>
      </p:sp>
      <p:sp>
        <p:nvSpPr>
          <p:cNvPr id="11" name="Text 8"/>
          <p:cNvSpPr/>
          <p:nvPr/>
        </p:nvSpPr>
        <p:spPr>
          <a:xfrm>
            <a:off x="201168" y="2487168"/>
            <a:ext cx="1691640" cy="228600"/>
          </a:xfrm>
          <a:prstGeom prst="rect">
            <a:avLst/>
          </a:prstGeom>
          <a:noFill/>
          <a:ln/>
        </p:spPr>
        <p:txBody>
          <a:bodyPr wrap="square" rtlCol="0" anchor="ctr"/>
          <a:lstStyle/>
          <a:p>
            <a:pPr indent="0" marL="0">
              <a:buNone/>
            </a:pPr>
            <a:r>
              <a:rPr lang="en-US" sz="900" b="1" dirty="0">
                <a:solidFill>
                  <a:srgbClr val="2A7A8C"/>
                </a:solidFill>
                <a:latin typeface="Calibri" pitchFamily="34" charset="0"/>
                <a:ea typeface="Calibri" pitchFamily="34" charset="-122"/>
                <a:cs typeface="Calibri" pitchFamily="34" charset="-120"/>
              </a:rPr>
              <a:t>Drug</a:t>
            </a:r>
            <a:endParaRPr lang="en-US" sz="900" dirty="0"/>
          </a:p>
        </p:txBody>
      </p:sp>
      <p:sp>
        <p:nvSpPr>
          <p:cNvPr id="12" name="Text 9"/>
          <p:cNvSpPr/>
          <p:nvPr/>
        </p:nvSpPr>
        <p:spPr>
          <a:xfrm>
            <a:off x="201168" y="2724912"/>
            <a:ext cx="1691640" cy="896112"/>
          </a:xfrm>
          <a:prstGeom prst="rect">
            <a:avLst/>
          </a:prstGeom>
          <a:noFill/>
          <a:ln/>
        </p:spPr>
        <p:txBody>
          <a:bodyPr wrap="square" rtlCol="0" anchor="ctr"/>
          <a:lstStyle/>
          <a:p>
            <a:pPr indent="0" marL="0">
              <a:lnSpc>
                <a:spcPct val="130000"/>
              </a:lnSpc>
              <a:buNone/>
            </a:pPr>
            <a:r>
              <a:rPr lang="en-US" sz="950" dirty="0">
                <a:solidFill>
                  <a:srgbClr val="1A2A3A"/>
                </a:solidFill>
                <a:latin typeface="Calibri" pitchFamily="34" charset="0"/>
                <a:ea typeface="Calibri" pitchFamily="34" charset="-122"/>
                <a:cs typeface="Calibri" pitchFamily="34" charset="-120"/>
              </a:rPr>
              <a:t>Identify molecular target; biomarker hypothesis from preclinical data</a:t>
            </a:r>
            <a:endParaRPr lang="en-US" sz="950" dirty="0"/>
          </a:p>
        </p:txBody>
      </p:sp>
      <p:sp>
        <p:nvSpPr>
          <p:cNvPr id="13" name="Shape 10"/>
          <p:cNvSpPr/>
          <p:nvPr/>
        </p:nvSpPr>
        <p:spPr>
          <a:xfrm>
            <a:off x="109728" y="3703320"/>
            <a:ext cx="1874520" cy="1143000"/>
          </a:xfrm>
          <a:prstGeom prst="rect">
            <a:avLst>
              <a:gd name="adj" fmla="val 3200"/>
            </a:avLst>
          </a:prstGeom>
          <a:solidFill>
            <a:srgbClr val="FAF5FF"/>
          </a:solidFill>
          <a:ln/>
        </p:spPr>
      </p:sp>
      <p:sp>
        <p:nvSpPr>
          <p:cNvPr id="14" name="Text 11"/>
          <p:cNvSpPr/>
          <p:nvPr/>
        </p:nvSpPr>
        <p:spPr>
          <a:xfrm>
            <a:off x="201168" y="3739896"/>
            <a:ext cx="1691640" cy="228600"/>
          </a:xfrm>
          <a:prstGeom prst="rect">
            <a:avLst/>
          </a:prstGeom>
          <a:noFill/>
          <a:ln/>
        </p:spPr>
        <p:txBody>
          <a:bodyPr wrap="square" rtlCol="0" anchor="ctr"/>
          <a:lstStyle/>
          <a:p>
            <a:pPr indent="0" marL="0">
              <a:buNone/>
            </a:pPr>
            <a:r>
              <a:rPr lang="en-US" sz="900" b="1" dirty="0">
                <a:solidFill>
                  <a:srgbClr val="7C3AED"/>
                </a:solidFill>
                <a:latin typeface="Calibri" pitchFamily="34" charset="0"/>
                <a:ea typeface="Calibri" pitchFamily="34" charset="-122"/>
                <a:cs typeface="Calibri" pitchFamily="34" charset="-120"/>
              </a:rPr>
              <a:t>CDx</a:t>
            </a:r>
            <a:endParaRPr lang="en-US" sz="900" dirty="0"/>
          </a:p>
        </p:txBody>
      </p:sp>
      <p:sp>
        <p:nvSpPr>
          <p:cNvPr id="15" name="Text 12"/>
          <p:cNvSpPr/>
          <p:nvPr/>
        </p:nvSpPr>
        <p:spPr>
          <a:xfrm>
            <a:off x="201168" y="3986784"/>
            <a:ext cx="1691640" cy="822960"/>
          </a:xfrm>
          <a:prstGeom prst="rect">
            <a:avLst/>
          </a:prstGeom>
          <a:noFill/>
          <a:ln/>
        </p:spPr>
        <p:txBody>
          <a:bodyPr wrap="square" rtlCol="0" anchor="ctr"/>
          <a:lstStyle/>
          <a:p>
            <a:pPr indent="0" marL="0">
              <a:lnSpc>
                <a:spcPct val="130000"/>
              </a:lnSpc>
              <a:buNone/>
            </a:pPr>
            <a:r>
              <a:rPr lang="en-US" sz="950" dirty="0">
                <a:solidFill>
                  <a:srgbClr val="1A2A3A"/>
                </a:solidFill>
                <a:latin typeface="Calibri" pitchFamily="34" charset="0"/>
                <a:ea typeface="Calibri" pitchFamily="34" charset="-122"/>
                <a:cs typeface="Calibri" pitchFamily="34" charset="-120"/>
              </a:rPr>
              <a:t>Candidate biomarker assay selection; CDx partner identification; FDA pre-IND biomarker discussion</a:t>
            </a:r>
            <a:endParaRPr lang="en-US" sz="950" dirty="0"/>
          </a:p>
        </p:txBody>
      </p:sp>
      <p:sp>
        <p:nvSpPr>
          <p:cNvPr id="16" name="Shape 13"/>
          <p:cNvSpPr/>
          <p:nvPr/>
        </p:nvSpPr>
        <p:spPr>
          <a:xfrm>
            <a:off x="2423160" y="1965960"/>
            <a:ext cx="365760" cy="365760"/>
          </a:xfrm>
          <a:prstGeom prst="ellipse">
            <a:avLst/>
          </a:prstGeom>
          <a:solidFill>
            <a:srgbClr val="2A7A8C"/>
          </a:solidFill>
          <a:ln/>
        </p:spPr>
      </p:sp>
      <p:sp>
        <p:nvSpPr>
          <p:cNvPr id="17" name="Text 14"/>
          <p:cNvSpPr/>
          <p:nvPr/>
        </p:nvSpPr>
        <p:spPr>
          <a:xfrm>
            <a:off x="2148840" y="1481328"/>
            <a:ext cx="960120" cy="411480"/>
          </a:xfrm>
          <a:prstGeom prst="rect">
            <a:avLst/>
          </a:prstGeom>
          <a:noFill/>
          <a:ln/>
        </p:spPr>
        <p:txBody>
          <a:bodyPr wrap="square" rtlCol="0" anchor="ctr"/>
          <a:lstStyle/>
          <a:p>
            <a:pPr algn="ctr" indent="0" marL="0">
              <a:buNone/>
            </a:pPr>
            <a:r>
              <a:rPr lang="en-US" sz="1000" b="1" dirty="0">
                <a:solidFill>
                  <a:srgbClr val="1A2A3A"/>
                </a:solidFill>
                <a:latin typeface="Calibri" pitchFamily="34" charset="0"/>
                <a:ea typeface="Calibri" pitchFamily="34" charset="-122"/>
                <a:cs typeface="Calibri" pitchFamily="34" charset="-120"/>
              </a:rPr>
              <a:t>Phase I</a:t>
            </a:r>
            <a:endParaRPr lang="en-US" sz="1000" dirty="0"/>
          </a:p>
        </p:txBody>
      </p:sp>
      <p:sp>
        <p:nvSpPr>
          <p:cNvPr id="18" name="Shape 15"/>
          <p:cNvSpPr/>
          <p:nvPr/>
        </p:nvSpPr>
        <p:spPr>
          <a:xfrm>
            <a:off x="2148840" y="2450592"/>
            <a:ext cx="1874520" cy="1188720"/>
          </a:xfrm>
          <a:prstGeom prst="rect">
            <a:avLst>
              <a:gd name="adj" fmla="val 3077"/>
            </a:avLst>
          </a:prstGeom>
          <a:solidFill>
            <a:srgbClr val="EFF6FF"/>
          </a:solidFill>
          <a:ln/>
        </p:spPr>
      </p:sp>
      <p:sp>
        <p:nvSpPr>
          <p:cNvPr id="19" name="Text 16"/>
          <p:cNvSpPr/>
          <p:nvPr/>
        </p:nvSpPr>
        <p:spPr>
          <a:xfrm>
            <a:off x="2240280" y="2487168"/>
            <a:ext cx="1691640" cy="228600"/>
          </a:xfrm>
          <a:prstGeom prst="rect">
            <a:avLst/>
          </a:prstGeom>
          <a:noFill/>
          <a:ln/>
        </p:spPr>
        <p:txBody>
          <a:bodyPr wrap="square" rtlCol="0" anchor="ctr"/>
          <a:lstStyle/>
          <a:p>
            <a:pPr indent="0" marL="0">
              <a:buNone/>
            </a:pPr>
            <a:r>
              <a:rPr lang="en-US" sz="900" b="1" dirty="0">
                <a:solidFill>
                  <a:srgbClr val="2A7A8C"/>
                </a:solidFill>
                <a:latin typeface="Calibri" pitchFamily="34" charset="0"/>
                <a:ea typeface="Calibri" pitchFamily="34" charset="-122"/>
                <a:cs typeface="Calibri" pitchFamily="34" charset="-120"/>
              </a:rPr>
              <a:t>Drug</a:t>
            </a:r>
            <a:endParaRPr lang="en-US" sz="900" dirty="0"/>
          </a:p>
        </p:txBody>
      </p:sp>
      <p:sp>
        <p:nvSpPr>
          <p:cNvPr id="20" name="Text 17"/>
          <p:cNvSpPr/>
          <p:nvPr/>
        </p:nvSpPr>
        <p:spPr>
          <a:xfrm>
            <a:off x="2240280" y="2724912"/>
            <a:ext cx="1691640" cy="896112"/>
          </a:xfrm>
          <a:prstGeom prst="rect">
            <a:avLst/>
          </a:prstGeom>
          <a:noFill/>
          <a:ln/>
        </p:spPr>
        <p:txBody>
          <a:bodyPr wrap="square" rtlCol="0" anchor="ctr"/>
          <a:lstStyle/>
          <a:p>
            <a:pPr indent="0" marL="0">
              <a:lnSpc>
                <a:spcPct val="130000"/>
              </a:lnSpc>
              <a:buNone/>
            </a:pPr>
            <a:r>
              <a:rPr lang="en-US" sz="950" dirty="0">
                <a:solidFill>
                  <a:srgbClr val="1A2A3A"/>
                </a:solidFill>
                <a:latin typeface="Calibri" pitchFamily="34" charset="0"/>
                <a:ea typeface="Calibri" pitchFamily="34" charset="-122"/>
                <a:cs typeface="Calibri" pitchFamily="34" charset="-120"/>
              </a:rPr>
              <a:t>Safety/PK; dose escalation; biomarker expansion cohort if early signals emerge</a:t>
            </a:r>
            <a:endParaRPr lang="en-US" sz="950" dirty="0"/>
          </a:p>
        </p:txBody>
      </p:sp>
      <p:sp>
        <p:nvSpPr>
          <p:cNvPr id="21" name="Shape 18"/>
          <p:cNvSpPr/>
          <p:nvPr/>
        </p:nvSpPr>
        <p:spPr>
          <a:xfrm>
            <a:off x="2148840" y="3703320"/>
            <a:ext cx="1874520" cy="1143000"/>
          </a:xfrm>
          <a:prstGeom prst="rect">
            <a:avLst>
              <a:gd name="adj" fmla="val 3200"/>
            </a:avLst>
          </a:prstGeom>
          <a:solidFill>
            <a:srgbClr val="FAF5FF"/>
          </a:solidFill>
          <a:ln/>
        </p:spPr>
      </p:sp>
      <p:sp>
        <p:nvSpPr>
          <p:cNvPr id="22" name="Text 19"/>
          <p:cNvSpPr/>
          <p:nvPr/>
        </p:nvSpPr>
        <p:spPr>
          <a:xfrm>
            <a:off x="2240280" y="3739896"/>
            <a:ext cx="1691640" cy="228600"/>
          </a:xfrm>
          <a:prstGeom prst="rect">
            <a:avLst/>
          </a:prstGeom>
          <a:noFill/>
          <a:ln/>
        </p:spPr>
        <p:txBody>
          <a:bodyPr wrap="square" rtlCol="0" anchor="ctr"/>
          <a:lstStyle/>
          <a:p>
            <a:pPr indent="0" marL="0">
              <a:buNone/>
            </a:pPr>
            <a:r>
              <a:rPr lang="en-US" sz="900" b="1" dirty="0">
                <a:solidFill>
                  <a:srgbClr val="7C3AED"/>
                </a:solidFill>
                <a:latin typeface="Calibri" pitchFamily="34" charset="0"/>
                <a:ea typeface="Calibri" pitchFamily="34" charset="-122"/>
                <a:cs typeface="Calibri" pitchFamily="34" charset="-120"/>
              </a:rPr>
              <a:t>CDx</a:t>
            </a:r>
            <a:endParaRPr lang="en-US" sz="900" dirty="0"/>
          </a:p>
        </p:txBody>
      </p:sp>
      <p:sp>
        <p:nvSpPr>
          <p:cNvPr id="23" name="Text 20"/>
          <p:cNvSpPr/>
          <p:nvPr/>
        </p:nvSpPr>
        <p:spPr>
          <a:xfrm>
            <a:off x="2240280" y="3986784"/>
            <a:ext cx="1691640" cy="822960"/>
          </a:xfrm>
          <a:prstGeom prst="rect">
            <a:avLst/>
          </a:prstGeom>
          <a:noFill/>
          <a:ln/>
        </p:spPr>
        <p:txBody>
          <a:bodyPr wrap="square" rtlCol="0" anchor="ctr"/>
          <a:lstStyle/>
          <a:p>
            <a:pPr indent="0" marL="0">
              <a:lnSpc>
                <a:spcPct val="130000"/>
              </a:lnSpc>
              <a:buNone/>
            </a:pPr>
            <a:r>
              <a:rPr lang="en-US" sz="950" dirty="0">
                <a:solidFill>
                  <a:srgbClr val="1A2A3A"/>
                </a:solidFill>
                <a:latin typeface="Calibri" pitchFamily="34" charset="0"/>
                <a:ea typeface="Calibri" pitchFamily="34" charset="-122"/>
                <a:cs typeface="Calibri" pitchFamily="34" charset="-120"/>
              </a:rPr>
              <a:t>Evaluate candidate assay on Phase I specimens; begin analytical development; feasibility testing</a:t>
            </a:r>
            <a:endParaRPr lang="en-US" sz="950" dirty="0"/>
          </a:p>
        </p:txBody>
      </p:sp>
      <p:sp>
        <p:nvSpPr>
          <p:cNvPr id="24" name="Shape 21"/>
          <p:cNvSpPr/>
          <p:nvPr/>
        </p:nvSpPr>
        <p:spPr>
          <a:xfrm>
            <a:off x="4462272" y="1965960"/>
            <a:ext cx="365760" cy="365760"/>
          </a:xfrm>
          <a:prstGeom prst="ellipse">
            <a:avLst/>
          </a:prstGeom>
          <a:solidFill>
            <a:srgbClr val="2A7A8C"/>
          </a:solidFill>
          <a:ln/>
        </p:spPr>
      </p:sp>
      <p:sp>
        <p:nvSpPr>
          <p:cNvPr id="25" name="Text 22"/>
          <p:cNvSpPr/>
          <p:nvPr/>
        </p:nvSpPr>
        <p:spPr>
          <a:xfrm>
            <a:off x="4187952" y="1481328"/>
            <a:ext cx="960120" cy="411480"/>
          </a:xfrm>
          <a:prstGeom prst="rect">
            <a:avLst/>
          </a:prstGeom>
          <a:noFill/>
          <a:ln/>
        </p:spPr>
        <p:txBody>
          <a:bodyPr wrap="square" rtlCol="0" anchor="ctr"/>
          <a:lstStyle/>
          <a:p>
            <a:pPr algn="ctr" indent="0" marL="0">
              <a:buNone/>
            </a:pPr>
            <a:r>
              <a:rPr lang="en-US" sz="1000" b="1" dirty="0">
                <a:solidFill>
                  <a:srgbClr val="1A2A3A"/>
                </a:solidFill>
                <a:latin typeface="Calibri" pitchFamily="34" charset="0"/>
                <a:ea typeface="Calibri" pitchFamily="34" charset="-122"/>
                <a:cs typeface="Calibri" pitchFamily="34" charset="-120"/>
              </a:rPr>
              <a:t>Phase II</a:t>
            </a:r>
            <a:endParaRPr lang="en-US" sz="1000" dirty="0"/>
          </a:p>
        </p:txBody>
      </p:sp>
      <p:sp>
        <p:nvSpPr>
          <p:cNvPr id="26" name="Shape 23"/>
          <p:cNvSpPr/>
          <p:nvPr/>
        </p:nvSpPr>
        <p:spPr>
          <a:xfrm>
            <a:off x="4187952" y="2450592"/>
            <a:ext cx="1874520" cy="1188720"/>
          </a:xfrm>
          <a:prstGeom prst="rect">
            <a:avLst>
              <a:gd name="adj" fmla="val 3077"/>
            </a:avLst>
          </a:prstGeom>
          <a:solidFill>
            <a:srgbClr val="EFF6FF"/>
          </a:solidFill>
          <a:ln/>
        </p:spPr>
      </p:sp>
      <p:sp>
        <p:nvSpPr>
          <p:cNvPr id="27" name="Text 24"/>
          <p:cNvSpPr/>
          <p:nvPr/>
        </p:nvSpPr>
        <p:spPr>
          <a:xfrm>
            <a:off x="4279392" y="2487168"/>
            <a:ext cx="1691640" cy="228600"/>
          </a:xfrm>
          <a:prstGeom prst="rect">
            <a:avLst/>
          </a:prstGeom>
          <a:noFill/>
          <a:ln/>
        </p:spPr>
        <p:txBody>
          <a:bodyPr wrap="square" rtlCol="0" anchor="ctr"/>
          <a:lstStyle/>
          <a:p>
            <a:pPr indent="0" marL="0">
              <a:buNone/>
            </a:pPr>
            <a:r>
              <a:rPr lang="en-US" sz="900" b="1" dirty="0">
                <a:solidFill>
                  <a:srgbClr val="2A7A8C"/>
                </a:solidFill>
                <a:latin typeface="Calibri" pitchFamily="34" charset="0"/>
                <a:ea typeface="Calibri" pitchFamily="34" charset="-122"/>
                <a:cs typeface="Calibri" pitchFamily="34" charset="-120"/>
              </a:rPr>
              <a:t>Drug</a:t>
            </a:r>
            <a:endParaRPr lang="en-US" sz="900" dirty="0"/>
          </a:p>
        </p:txBody>
      </p:sp>
      <p:sp>
        <p:nvSpPr>
          <p:cNvPr id="28" name="Text 25"/>
          <p:cNvSpPr/>
          <p:nvPr/>
        </p:nvSpPr>
        <p:spPr>
          <a:xfrm>
            <a:off x="4279392" y="2724912"/>
            <a:ext cx="1691640" cy="896112"/>
          </a:xfrm>
          <a:prstGeom prst="rect">
            <a:avLst/>
          </a:prstGeom>
          <a:noFill/>
          <a:ln/>
        </p:spPr>
        <p:txBody>
          <a:bodyPr wrap="square" rtlCol="0" anchor="ctr"/>
          <a:lstStyle/>
          <a:p>
            <a:pPr indent="0" marL="0">
              <a:lnSpc>
                <a:spcPct val="130000"/>
              </a:lnSpc>
              <a:buNone/>
            </a:pPr>
            <a:r>
              <a:rPr lang="en-US" sz="950" dirty="0">
                <a:solidFill>
                  <a:srgbClr val="1A2A3A"/>
                </a:solidFill>
                <a:latin typeface="Calibri" pitchFamily="34" charset="0"/>
                <a:ea typeface="Calibri" pitchFamily="34" charset="-122"/>
                <a:cs typeface="Calibri" pitchFamily="34" charset="-120"/>
              </a:rPr>
              <a:t>Initial efficacy; define biomarker-positive population; proof-of-concept</a:t>
            </a:r>
            <a:endParaRPr lang="en-US" sz="950" dirty="0"/>
          </a:p>
        </p:txBody>
      </p:sp>
      <p:sp>
        <p:nvSpPr>
          <p:cNvPr id="29" name="Shape 26"/>
          <p:cNvSpPr/>
          <p:nvPr/>
        </p:nvSpPr>
        <p:spPr>
          <a:xfrm>
            <a:off x="4187952" y="3703320"/>
            <a:ext cx="1874520" cy="1143000"/>
          </a:xfrm>
          <a:prstGeom prst="rect">
            <a:avLst>
              <a:gd name="adj" fmla="val 3200"/>
            </a:avLst>
          </a:prstGeom>
          <a:solidFill>
            <a:srgbClr val="FAF5FF"/>
          </a:solidFill>
          <a:ln/>
        </p:spPr>
      </p:sp>
      <p:sp>
        <p:nvSpPr>
          <p:cNvPr id="30" name="Text 27"/>
          <p:cNvSpPr/>
          <p:nvPr/>
        </p:nvSpPr>
        <p:spPr>
          <a:xfrm>
            <a:off x="4279392" y="3739896"/>
            <a:ext cx="1691640" cy="228600"/>
          </a:xfrm>
          <a:prstGeom prst="rect">
            <a:avLst/>
          </a:prstGeom>
          <a:noFill/>
          <a:ln/>
        </p:spPr>
        <p:txBody>
          <a:bodyPr wrap="square" rtlCol="0" anchor="ctr"/>
          <a:lstStyle/>
          <a:p>
            <a:pPr indent="0" marL="0">
              <a:buNone/>
            </a:pPr>
            <a:r>
              <a:rPr lang="en-US" sz="900" b="1" dirty="0">
                <a:solidFill>
                  <a:srgbClr val="7C3AED"/>
                </a:solidFill>
                <a:latin typeface="Calibri" pitchFamily="34" charset="0"/>
                <a:ea typeface="Calibri" pitchFamily="34" charset="-122"/>
                <a:cs typeface="Calibri" pitchFamily="34" charset="-120"/>
              </a:rPr>
              <a:t>CDx</a:t>
            </a:r>
            <a:endParaRPr lang="en-US" sz="900" dirty="0"/>
          </a:p>
        </p:txBody>
      </p:sp>
      <p:sp>
        <p:nvSpPr>
          <p:cNvPr id="31" name="Text 28"/>
          <p:cNvSpPr/>
          <p:nvPr/>
        </p:nvSpPr>
        <p:spPr>
          <a:xfrm>
            <a:off x="4279392" y="3986784"/>
            <a:ext cx="1691640" cy="822960"/>
          </a:xfrm>
          <a:prstGeom prst="rect">
            <a:avLst/>
          </a:prstGeom>
          <a:noFill/>
          <a:ln/>
        </p:spPr>
        <p:txBody>
          <a:bodyPr wrap="square" rtlCol="0" anchor="ctr"/>
          <a:lstStyle/>
          <a:p>
            <a:pPr indent="0" marL="0">
              <a:lnSpc>
                <a:spcPct val="130000"/>
              </a:lnSpc>
              <a:buNone/>
            </a:pPr>
            <a:r>
              <a:rPr lang="en-US" sz="950" dirty="0">
                <a:solidFill>
                  <a:srgbClr val="1A2A3A"/>
                </a:solidFill>
                <a:latin typeface="Calibri" pitchFamily="34" charset="0"/>
                <a:ea typeface="Calibri" pitchFamily="34" charset="-122"/>
                <a:cs typeface="Calibri" pitchFamily="34" charset="-120"/>
              </a:rPr>
              <a:t>Lock prototype CDx assay; complete analytical performance package; begin CDRH pre-submission meetings</a:t>
            </a:r>
            <a:endParaRPr lang="en-US" sz="950" dirty="0"/>
          </a:p>
        </p:txBody>
      </p:sp>
      <p:sp>
        <p:nvSpPr>
          <p:cNvPr id="32" name="Shape 29"/>
          <p:cNvSpPr/>
          <p:nvPr/>
        </p:nvSpPr>
        <p:spPr>
          <a:xfrm>
            <a:off x="6501384" y="1965960"/>
            <a:ext cx="365760" cy="365760"/>
          </a:xfrm>
          <a:prstGeom prst="ellipse">
            <a:avLst/>
          </a:prstGeom>
          <a:solidFill>
            <a:srgbClr val="2A7A8C"/>
          </a:solidFill>
          <a:ln/>
        </p:spPr>
      </p:sp>
      <p:sp>
        <p:nvSpPr>
          <p:cNvPr id="33" name="Text 30"/>
          <p:cNvSpPr/>
          <p:nvPr/>
        </p:nvSpPr>
        <p:spPr>
          <a:xfrm>
            <a:off x="6227064" y="1481328"/>
            <a:ext cx="960120" cy="411480"/>
          </a:xfrm>
          <a:prstGeom prst="rect">
            <a:avLst/>
          </a:prstGeom>
          <a:noFill/>
          <a:ln/>
        </p:spPr>
        <p:txBody>
          <a:bodyPr wrap="square" rtlCol="0" anchor="ctr"/>
          <a:lstStyle/>
          <a:p>
            <a:pPr algn="ctr" indent="0" marL="0">
              <a:buNone/>
            </a:pPr>
            <a:r>
              <a:rPr lang="en-US" sz="1000" b="1" dirty="0">
                <a:solidFill>
                  <a:srgbClr val="1A2A3A"/>
                </a:solidFill>
                <a:latin typeface="Calibri" pitchFamily="34" charset="0"/>
                <a:ea typeface="Calibri" pitchFamily="34" charset="-122"/>
                <a:cs typeface="Calibri" pitchFamily="34" charset="-120"/>
              </a:rPr>
              <a:t>Phase III</a:t>
            </a:r>
            <a:endParaRPr lang="en-US" sz="1000" dirty="0"/>
          </a:p>
        </p:txBody>
      </p:sp>
      <p:sp>
        <p:nvSpPr>
          <p:cNvPr id="34" name="Shape 31"/>
          <p:cNvSpPr/>
          <p:nvPr/>
        </p:nvSpPr>
        <p:spPr>
          <a:xfrm>
            <a:off x="6227064" y="2450592"/>
            <a:ext cx="1874520" cy="1188720"/>
          </a:xfrm>
          <a:prstGeom prst="rect">
            <a:avLst>
              <a:gd name="adj" fmla="val 3077"/>
            </a:avLst>
          </a:prstGeom>
          <a:solidFill>
            <a:srgbClr val="EFF6FF"/>
          </a:solidFill>
          <a:ln/>
        </p:spPr>
      </p:sp>
      <p:sp>
        <p:nvSpPr>
          <p:cNvPr id="35" name="Text 32"/>
          <p:cNvSpPr/>
          <p:nvPr/>
        </p:nvSpPr>
        <p:spPr>
          <a:xfrm>
            <a:off x="6318504" y="2487168"/>
            <a:ext cx="1691640" cy="228600"/>
          </a:xfrm>
          <a:prstGeom prst="rect">
            <a:avLst/>
          </a:prstGeom>
          <a:noFill/>
          <a:ln/>
        </p:spPr>
        <p:txBody>
          <a:bodyPr wrap="square" rtlCol="0" anchor="ctr"/>
          <a:lstStyle/>
          <a:p>
            <a:pPr indent="0" marL="0">
              <a:buNone/>
            </a:pPr>
            <a:r>
              <a:rPr lang="en-US" sz="900" b="1" dirty="0">
                <a:solidFill>
                  <a:srgbClr val="2A7A8C"/>
                </a:solidFill>
                <a:latin typeface="Calibri" pitchFamily="34" charset="0"/>
                <a:ea typeface="Calibri" pitchFamily="34" charset="-122"/>
                <a:cs typeface="Calibri" pitchFamily="34" charset="-120"/>
              </a:rPr>
              <a:t>Drug</a:t>
            </a:r>
            <a:endParaRPr lang="en-US" sz="900" dirty="0"/>
          </a:p>
        </p:txBody>
      </p:sp>
      <p:sp>
        <p:nvSpPr>
          <p:cNvPr id="36" name="Text 33"/>
          <p:cNvSpPr/>
          <p:nvPr/>
        </p:nvSpPr>
        <p:spPr>
          <a:xfrm>
            <a:off x="6318504" y="2724912"/>
            <a:ext cx="1691640" cy="896112"/>
          </a:xfrm>
          <a:prstGeom prst="rect">
            <a:avLst/>
          </a:prstGeom>
          <a:noFill/>
          <a:ln/>
        </p:spPr>
        <p:txBody>
          <a:bodyPr wrap="square" rtlCol="0" anchor="ctr"/>
          <a:lstStyle/>
          <a:p>
            <a:pPr indent="0" marL="0">
              <a:lnSpc>
                <a:spcPct val="130000"/>
              </a:lnSpc>
              <a:buNone/>
            </a:pPr>
            <a:r>
              <a:rPr lang="en-US" sz="950" dirty="0">
                <a:solidFill>
                  <a:srgbClr val="1A2A3A"/>
                </a:solidFill>
                <a:latin typeface="Calibri" pitchFamily="34" charset="0"/>
                <a:ea typeface="Calibri" pitchFamily="34" charset="-122"/>
                <a:cs typeface="Calibri" pitchFamily="34" charset="-120"/>
              </a:rPr>
              <a:t>Randomised confirmatory trial; CDx used as inclusion criterion</a:t>
            </a:r>
            <a:endParaRPr lang="en-US" sz="950" dirty="0"/>
          </a:p>
        </p:txBody>
      </p:sp>
      <p:sp>
        <p:nvSpPr>
          <p:cNvPr id="37" name="Shape 34"/>
          <p:cNvSpPr/>
          <p:nvPr/>
        </p:nvSpPr>
        <p:spPr>
          <a:xfrm>
            <a:off x="6227064" y="3703320"/>
            <a:ext cx="1874520" cy="1143000"/>
          </a:xfrm>
          <a:prstGeom prst="rect">
            <a:avLst>
              <a:gd name="adj" fmla="val 3200"/>
            </a:avLst>
          </a:prstGeom>
          <a:solidFill>
            <a:srgbClr val="FAF5FF"/>
          </a:solidFill>
          <a:ln/>
        </p:spPr>
      </p:sp>
      <p:sp>
        <p:nvSpPr>
          <p:cNvPr id="38" name="Text 35"/>
          <p:cNvSpPr/>
          <p:nvPr/>
        </p:nvSpPr>
        <p:spPr>
          <a:xfrm>
            <a:off x="6318504" y="3739896"/>
            <a:ext cx="1691640" cy="228600"/>
          </a:xfrm>
          <a:prstGeom prst="rect">
            <a:avLst/>
          </a:prstGeom>
          <a:noFill/>
          <a:ln/>
        </p:spPr>
        <p:txBody>
          <a:bodyPr wrap="square" rtlCol="0" anchor="ctr"/>
          <a:lstStyle/>
          <a:p>
            <a:pPr indent="0" marL="0">
              <a:buNone/>
            </a:pPr>
            <a:r>
              <a:rPr lang="en-US" sz="900" b="1" dirty="0">
                <a:solidFill>
                  <a:srgbClr val="7C3AED"/>
                </a:solidFill>
                <a:latin typeface="Calibri" pitchFamily="34" charset="0"/>
                <a:ea typeface="Calibri" pitchFamily="34" charset="-122"/>
                <a:cs typeface="Calibri" pitchFamily="34" charset="-120"/>
              </a:rPr>
              <a:t>CDx</a:t>
            </a:r>
            <a:endParaRPr lang="en-US" sz="900" dirty="0"/>
          </a:p>
        </p:txBody>
      </p:sp>
      <p:sp>
        <p:nvSpPr>
          <p:cNvPr id="39" name="Text 36"/>
          <p:cNvSpPr/>
          <p:nvPr/>
        </p:nvSpPr>
        <p:spPr>
          <a:xfrm>
            <a:off x="6318504" y="3986784"/>
            <a:ext cx="1691640" cy="822960"/>
          </a:xfrm>
          <a:prstGeom prst="rect">
            <a:avLst/>
          </a:prstGeom>
          <a:noFill/>
          <a:ln/>
        </p:spPr>
        <p:txBody>
          <a:bodyPr wrap="square" rtlCol="0" anchor="ctr"/>
          <a:lstStyle/>
          <a:p>
            <a:pPr indent="0" marL="0">
              <a:lnSpc>
                <a:spcPct val="130000"/>
              </a:lnSpc>
              <a:buNone/>
            </a:pPr>
            <a:r>
              <a:rPr lang="en-US" sz="950" dirty="0">
                <a:solidFill>
                  <a:srgbClr val="1A2A3A"/>
                </a:solidFill>
                <a:latin typeface="Calibri" pitchFamily="34" charset="0"/>
                <a:ea typeface="Calibri" pitchFamily="34" charset="-122"/>
                <a:cs typeface="Calibri" pitchFamily="34" charset="-120"/>
              </a:rPr>
              <a:t>Commercial-intent assay in pivotal trial; accumulate PMA data; submit PMA parallel with NDA/BLA</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86868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CASE STUDY 1 / HER2 &amp; TRASTUZUMAB</a:t>
            </a:r>
            <a:endParaRPr lang="en-US" sz="800" dirty="0"/>
          </a:p>
        </p:txBody>
      </p:sp>
      <p:sp>
        <p:nvSpPr>
          <p:cNvPr id="5" name="Text 3"/>
          <p:cNvSpPr/>
          <p:nvPr/>
        </p:nvSpPr>
        <p:spPr>
          <a:xfrm>
            <a:off x="457200" y="475488"/>
            <a:ext cx="8229600" cy="594360"/>
          </a:xfrm>
          <a:prstGeom prst="rect">
            <a:avLst/>
          </a:prstGeom>
          <a:noFill/>
          <a:ln/>
        </p:spPr>
        <p:txBody>
          <a:bodyPr wrap="square" rtlCol="0" anchor="ctr"/>
          <a:lstStyle/>
          <a:p>
            <a:pPr indent="0" marL="0">
              <a:buNone/>
            </a:pPr>
            <a:r>
              <a:rPr lang="en-US" sz="2300" b="1" dirty="0">
                <a:solidFill>
                  <a:srgbClr val="1A2A3A"/>
                </a:solidFill>
                <a:latin typeface="Cambria" pitchFamily="34" charset="0"/>
                <a:ea typeface="Cambria" pitchFamily="34" charset="-122"/>
                <a:cs typeface="Cambria" pitchFamily="34" charset="-120"/>
              </a:rPr>
              <a:t>The Original CDx: HercepTest &amp; Herceptin (1998–2024)</a:t>
            </a:r>
            <a:endParaRPr lang="en-US" sz="2300" dirty="0"/>
          </a:p>
        </p:txBody>
      </p:sp>
      <p:sp>
        <p:nvSpPr>
          <p:cNvPr id="6" name="Shape 4"/>
          <p:cNvSpPr/>
          <p:nvPr/>
        </p:nvSpPr>
        <p:spPr>
          <a:xfrm>
            <a:off x="457200" y="1188720"/>
            <a:ext cx="4846320" cy="3337560"/>
          </a:xfrm>
          <a:prstGeom prst="rect">
            <a:avLst>
              <a:gd name="adj" fmla="val 1644"/>
            </a:avLst>
          </a:prstGeom>
          <a:solidFill>
            <a:srgbClr val="1A2A3A"/>
          </a:solidFill>
          <a:ln/>
        </p:spPr>
      </p:sp>
      <p:sp>
        <p:nvSpPr>
          <p:cNvPr id="7" name="Text 5"/>
          <p:cNvSpPr/>
          <p:nvPr/>
        </p:nvSpPr>
        <p:spPr>
          <a:xfrm>
            <a:off x="594360" y="1298448"/>
            <a:ext cx="4572000" cy="292608"/>
          </a:xfrm>
          <a:prstGeom prst="rect">
            <a:avLst/>
          </a:prstGeom>
          <a:noFill/>
          <a:ln/>
        </p:spPr>
        <p:txBody>
          <a:bodyPr wrap="square" rtlCol="0" anchor="ctr"/>
          <a:lstStyle/>
          <a:p>
            <a:pPr indent="0" marL="0">
              <a:buNone/>
            </a:pPr>
            <a:r>
              <a:rPr lang="en-US" sz="1000" b="1" dirty="0">
                <a:solidFill>
                  <a:srgbClr val="C9922A"/>
                </a:solidFill>
                <a:latin typeface="Calibri" pitchFamily="34" charset="0"/>
                <a:ea typeface="Calibri" pitchFamily="34" charset="-122"/>
                <a:cs typeface="Calibri" pitchFamily="34" charset="-120"/>
              </a:rPr>
              <a:t>Timeline of the HER2/CDx Story</a:t>
            </a:r>
            <a:endParaRPr lang="en-US" sz="1000" dirty="0"/>
          </a:p>
        </p:txBody>
      </p:sp>
      <p:sp>
        <p:nvSpPr>
          <p:cNvPr id="8" name="Text 6"/>
          <p:cNvSpPr/>
          <p:nvPr/>
        </p:nvSpPr>
        <p:spPr>
          <a:xfrm>
            <a:off x="594360" y="1627632"/>
            <a:ext cx="4572000" cy="329184"/>
          </a:xfrm>
          <a:prstGeom prst="rect">
            <a:avLst/>
          </a:prstGeom>
          <a:noFill/>
          <a:ln/>
        </p:spPr>
        <p:txBody>
          <a:bodyPr wrap="square" rtlCol="0" anchor="ctr"/>
          <a:lstStyle/>
          <a:p>
            <a:pPr indent="0" marL="0">
              <a:lnSpc>
                <a:spcPct val="120000"/>
              </a:lnSpc>
              <a:buNone/>
            </a:pPr>
            <a:r>
              <a:rPr lang="en-US" sz="950" dirty="0">
                <a:solidFill>
                  <a:srgbClr val="D1D5DB"/>
                </a:solidFill>
                <a:latin typeface="Calibri" pitchFamily="34" charset="0"/>
                <a:ea typeface="Calibri" pitchFamily="34" charset="-122"/>
                <a:cs typeface="Calibri" pitchFamily="34" charset="-120"/>
              </a:rPr>
              <a:t>· 1998 — HercepTest (IHC, Dako) approved as first-ever FDA CDx alongside trastuzumab (Herceptin) for HER2+ metastatic breast cancer</a:t>
            </a:r>
            <a:endParaRPr lang="en-US" sz="950" dirty="0"/>
          </a:p>
        </p:txBody>
      </p:sp>
      <p:sp>
        <p:nvSpPr>
          <p:cNvPr id="9" name="Text 7"/>
          <p:cNvSpPr/>
          <p:nvPr/>
        </p:nvSpPr>
        <p:spPr>
          <a:xfrm>
            <a:off x="594360" y="1975104"/>
            <a:ext cx="4572000" cy="329184"/>
          </a:xfrm>
          <a:prstGeom prst="rect">
            <a:avLst/>
          </a:prstGeom>
          <a:noFill/>
          <a:ln/>
        </p:spPr>
        <p:txBody>
          <a:bodyPr wrap="square" rtlCol="0" anchor="ctr"/>
          <a:lstStyle/>
          <a:p>
            <a:pPr indent="0" marL="0">
              <a:lnSpc>
                <a:spcPct val="120000"/>
              </a:lnSpc>
              <a:buNone/>
            </a:pPr>
            <a:r>
              <a:rPr lang="en-US" sz="950" dirty="0">
                <a:solidFill>
                  <a:srgbClr val="D1D5DB"/>
                </a:solidFill>
                <a:latin typeface="Calibri" pitchFamily="34" charset="0"/>
                <a:ea typeface="Calibri" pitchFamily="34" charset="-122"/>
                <a:cs typeface="Calibri" pitchFamily="34" charset="-120"/>
              </a:rPr>
              <a:t>· 2001 — Slamon et al. (NEJM): trastuzumab + chemo improved OS 20.3 → 25.1 months (p=0.046) in IHC 3+ or FISH+ patients</a:t>
            </a:r>
            <a:endParaRPr lang="en-US" sz="950" dirty="0"/>
          </a:p>
        </p:txBody>
      </p:sp>
      <p:sp>
        <p:nvSpPr>
          <p:cNvPr id="10" name="Text 8"/>
          <p:cNvSpPr/>
          <p:nvPr/>
        </p:nvSpPr>
        <p:spPr>
          <a:xfrm>
            <a:off x="594360" y="2322576"/>
            <a:ext cx="4572000" cy="329184"/>
          </a:xfrm>
          <a:prstGeom prst="rect">
            <a:avLst/>
          </a:prstGeom>
          <a:noFill/>
          <a:ln/>
        </p:spPr>
        <p:txBody>
          <a:bodyPr wrap="square" rtlCol="0" anchor="ctr"/>
          <a:lstStyle/>
          <a:p>
            <a:pPr indent="0" marL="0">
              <a:lnSpc>
                <a:spcPct val="120000"/>
              </a:lnSpc>
              <a:buNone/>
            </a:pPr>
            <a:r>
              <a:rPr lang="en-US" sz="950" dirty="0">
                <a:solidFill>
                  <a:srgbClr val="D1D5DB"/>
                </a:solidFill>
                <a:latin typeface="Calibri" pitchFamily="34" charset="0"/>
                <a:ea typeface="Calibri" pitchFamily="34" charset="-122"/>
                <a:cs typeface="Calibri" pitchFamily="34" charset="-120"/>
              </a:rPr>
              <a:t>· 2007 — ASCO/CAP guidelines revealed up to 20% of "HER2-positive" patients may have been misclassified — wrong treatment, wrong denial</a:t>
            </a:r>
            <a:endParaRPr lang="en-US" sz="950" dirty="0"/>
          </a:p>
        </p:txBody>
      </p:sp>
      <p:sp>
        <p:nvSpPr>
          <p:cNvPr id="11" name="Text 9"/>
          <p:cNvSpPr/>
          <p:nvPr/>
        </p:nvSpPr>
        <p:spPr>
          <a:xfrm>
            <a:off x="594360" y="2670048"/>
            <a:ext cx="4572000" cy="329184"/>
          </a:xfrm>
          <a:prstGeom prst="rect">
            <a:avLst/>
          </a:prstGeom>
          <a:noFill/>
          <a:ln/>
        </p:spPr>
        <p:txBody>
          <a:bodyPr wrap="square" rtlCol="0" anchor="ctr"/>
          <a:lstStyle/>
          <a:p>
            <a:pPr indent="0" marL="0">
              <a:lnSpc>
                <a:spcPct val="120000"/>
              </a:lnSpc>
              <a:buNone/>
            </a:pPr>
            <a:r>
              <a:rPr lang="en-US" sz="950" dirty="0">
                <a:solidFill>
                  <a:srgbClr val="D1D5DB"/>
                </a:solidFill>
                <a:latin typeface="Calibri" pitchFamily="34" charset="0"/>
                <a:ea typeface="Calibri" pitchFamily="34" charset="-122"/>
                <a:cs typeface="Calibri" pitchFamily="34" charset="-120"/>
              </a:rPr>
              <a:t>· 2012 — Multiple HER2 assay platforms (IHC 3+, FISH ratio ≥2.0, ISH) in simultaneous use across countries with different cutoffs</a:t>
            </a:r>
            <a:endParaRPr lang="en-US" sz="950" dirty="0"/>
          </a:p>
        </p:txBody>
      </p:sp>
      <p:sp>
        <p:nvSpPr>
          <p:cNvPr id="12" name="Text 10"/>
          <p:cNvSpPr/>
          <p:nvPr/>
        </p:nvSpPr>
        <p:spPr>
          <a:xfrm>
            <a:off x="594360" y="3017520"/>
            <a:ext cx="4572000" cy="329184"/>
          </a:xfrm>
          <a:prstGeom prst="rect">
            <a:avLst/>
          </a:prstGeom>
          <a:noFill/>
          <a:ln/>
        </p:spPr>
        <p:txBody>
          <a:bodyPr wrap="square" rtlCol="0" anchor="ctr"/>
          <a:lstStyle/>
          <a:p>
            <a:pPr indent="0" marL="0">
              <a:lnSpc>
                <a:spcPct val="120000"/>
              </a:lnSpc>
              <a:buNone/>
            </a:pPr>
            <a:r>
              <a:rPr lang="en-US" sz="950" dirty="0">
                <a:solidFill>
                  <a:srgbClr val="D1D5DB"/>
                </a:solidFill>
                <a:latin typeface="Calibri" pitchFamily="34" charset="0"/>
                <a:ea typeface="Calibri" pitchFamily="34" charset="-122"/>
                <a:cs typeface="Calibri" pitchFamily="34" charset="-120"/>
              </a:rPr>
              <a:t>· 2017 — FoundationOne CDx approved as pan-tumour NGS CDx for HER2 (ERBB2) amplification</a:t>
            </a:r>
            <a:endParaRPr lang="en-US" sz="950" dirty="0"/>
          </a:p>
        </p:txBody>
      </p:sp>
      <p:sp>
        <p:nvSpPr>
          <p:cNvPr id="13" name="Text 11"/>
          <p:cNvSpPr/>
          <p:nvPr/>
        </p:nvSpPr>
        <p:spPr>
          <a:xfrm>
            <a:off x="594360" y="3364992"/>
            <a:ext cx="4572000" cy="329184"/>
          </a:xfrm>
          <a:prstGeom prst="rect">
            <a:avLst/>
          </a:prstGeom>
          <a:noFill/>
          <a:ln/>
        </p:spPr>
        <p:txBody>
          <a:bodyPr wrap="square" rtlCol="0" anchor="ctr"/>
          <a:lstStyle/>
          <a:p>
            <a:pPr indent="0" marL="0">
              <a:lnSpc>
                <a:spcPct val="120000"/>
              </a:lnSpc>
              <a:buNone/>
            </a:pPr>
            <a:r>
              <a:rPr lang="en-US" sz="950" dirty="0">
                <a:solidFill>
                  <a:srgbClr val="D1D5DB"/>
                </a:solidFill>
                <a:latin typeface="Calibri" pitchFamily="34" charset="0"/>
                <a:ea typeface="Calibri" pitchFamily="34" charset="-122"/>
                <a:cs typeface="Calibri" pitchFamily="34" charset="-120"/>
              </a:rPr>
              <a:t>· 2023 — ASCO/CAP update added HER2-low category (IHC 1+, or IHC 2+/ISH-) for trastuzumab deruxtecan (T-DXd) — a new patient population invisible to the original binary framework</a:t>
            </a:r>
            <a:endParaRPr lang="en-US" sz="950" dirty="0"/>
          </a:p>
        </p:txBody>
      </p:sp>
      <p:sp>
        <p:nvSpPr>
          <p:cNvPr id="14" name="Shape 12"/>
          <p:cNvSpPr/>
          <p:nvPr/>
        </p:nvSpPr>
        <p:spPr>
          <a:xfrm>
            <a:off x="5532120" y="1188720"/>
            <a:ext cx="3154680" cy="777240"/>
          </a:xfrm>
          <a:prstGeom prst="rect">
            <a:avLst>
              <a:gd name="adj" fmla="val 4706"/>
            </a:avLst>
          </a:prstGeom>
          <a:solidFill>
            <a:srgbClr val="F0F4F8"/>
          </a:solidFill>
          <a:ln/>
        </p:spPr>
      </p:sp>
      <p:sp>
        <p:nvSpPr>
          <p:cNvPr id="15" name="Text 13"/>
          <p:cNvSpPr/>
          <p:nvPr/>
        </p:nvSpPr>
        <p:spPr>
          <a:xfrm>
            <a:off x="5650992" y="1243584"/>
            <a:ext cx="2926080" cy="237744"/>
          </a:xfrm>
          <a:prstGeom prst="rect">
            <a:avLst/>
          </a:prstGeom>
          <a:noFill/>
          <a:ln/>
        </p:spPr>
        <p:txBody>
          <a:bodyPr wrap="square" rtlCol="0" anchor="ctr"/>
          <a:lstStyle/>
          <a:p>
            <a:pPr indent="0" marL="0">
              <a:buNone/>
            </a:pPr>
            <a:r>
              <a:rPr lang="en-US" sz="900" b="1" dirty="0">
                <a:solidFill>
                  <a:srgbClr val="9B1C2E"/>
                </a:solidFill>
                <a:latin typeface="Calibri" pitchFamily="34" charset="0"/>
                <a:ea typeface="Calibri" pitchFamily="34" charset="-122"/>
                <a:cs typeface="Calibri" pitchFamily="34" charset="-120"/>
              </a:rPr>
              <a:t>Biomarker</a:t>
            </a:r>
            <a:endParaRPr lang="en-US" sz="900" dirty="0"/>
          </a:p>
        </p:txBody>
      </p:sp>
      <p:sp>
        <p:nvSpPr>
          <p:cNvPr id="16" name="Text 14"/>
          <p:cNvSpPr/>
          <p:nvPr/>
        </p:nvSpPr>
        <p:spPr>
          <a:xfrm>
            <a:off x="5650992" y="1490472"/>
            <a:ext cx="2926080" cy="420624"/>
          </a:xfrm>
          <a:prstGeom prst="rect">
            <a:avLst/>
          </a:prstGeom>
          <a:noFill/>
          <a:ln/>
        </p:spPr>
        <p:txBody>
          <a:bodyPr wrap="square" rtlCol="0" anchor="ctr"/>
          <a:lstStyle/>
          <a:p>
            <a:pPr indent="0" marL="0">
              <a:lnSpc>
                <a:spcPct val="125000"/>
              </a:lnSpc>
              <a:buNone/>
            </a:pPr>
            <a:r>
              <a:rPr lang="en-US" sz="1000" dirty="0">
                <a:solidFill>
                  <a:srgbClr val="1A2A3A"/>
                </a:solidFill>
                <a:latin typeface="Calibri" pitchFamily="34" charset="0"/>
                <a:ea typeface="Calibri" pitchFamily="34" charset="-122"/>
                <a:cs typeface="Calibri" pitchFamily="34" charset="-120"/>
              </a:rPr>
              <a:t>ERBB2 amplification</a:t>
            </a:r>
            <a:endParaRPr lang="en-US" sz="1000" dirty="0"/>
          </a:p>
          <a:p>
            <a:pPr indent="0" marL="0">
              <a:lnSpc>
                <a:spcPct val="125000"/>
              </a:lnSpc>
              <a:buNone/>
            </a:pPr>
            <a:r>
              <a:rPr lang="en-US" sz="1000" dirty="0">
                <a:solidFill>
                  <a:srgbClr val="1A2A3A"/>
                </a:solidFill>
                <a:latin typeface="Calibri" pitchFamily="34" charset="0"/>
                <a:ea typeface="Calibri" pitchFamily="34" charset="-122"/>
                <a:cs typeface="Calibri" pitchFamily="34" charset="-120"/>
              </a:rPr>
              <a:t>or protein overexpression</a:t>
            </a:r>
            <a:endParaRPr lang="en-US" sz="1000" dirty="0"/>
          </a:p>
        </p:txBody>
      </p:sp>
      <p:sp>
        <p:nvSpPr>
          <p:cNvPr id="17" name="Shape 15"/>
          <p:cNvSpPr/>
          <p:nvPr/>
        </p:nvSpPr>
        <p:spPr>
          <a:xfrm>
            <a:off x="5532120" y="2020824"/>
            <a:ext cx="3154680" cy="777240"/>
          </a:xfrm>
          <a:prstGeom prst="rect">
            <a:avLst>
              <a:gd name="adj" fmla="val 4706"/>
            </a:avLst>
          </a:prstGeom>
          <a:solidFill>
            <a:srgbClr val="F0F4F8"/>
          </a:solidFill>
          <a:ln/>
        </p:spPr>
      </p:sp>
      <p:sp>
        <p:nvSpPr>
          <p:cNvPr id="18" name="Text 16"/>
          <p:cNvSpPr/>
          <p:nvPr/>
        </p:nvSpPr>
        <p:spPr>
          <a:xfrm>
            <a:off x="5650992" y="2075688"/>
            <a:ext cx="2926080" cy="237744"/>
          </a:xfrm>
          <a:prstGeom prst="rect">
            <a:avLst/>
          </a:prstGeom>
          <a:noFill/>
          <a:ln/>
        </p:spPr>
        <p:txBody>
          <a:bodyPr wrap="square" rtlCol="0" anchor="ctr"/>
          <a:lstStyle/>
          <a:p>
            <a:pPr indent="0" marL="0">
              <a:buNone/>
            </a:pPr>
            <a:r>
              <a:rPr lang="en-US" sz="900" b="1" dirty="0">
                <a:solidFill>
                  <a:srgbClr val="9B1C2E"/>
                </a:solidFill>
                <a:latin typeface="Calibri" pitchFamily="34" charset="0"/>
                <a:ea typeface="Calibri" pitchFamily="34" charset="-122"/>
                <a:cs typeface="Calibri" pitchFamily="34" charset="-120"/>
              </a:rPr>
              <a:t>CDx Devices</a:t>
            </a:r>
            <a:endParaRPr lang="en-US" sz="900" dirty="0"/>
          </a:p>
        </p:txBody>
      </p:sp>
      <p:sp>
        <p:nvSpPr>
          <p:cNvPr id="19" name="Text 17"/>
          <p:cNvSpPr/>
          <p:nvPr/>
        </p:nvSpPr>
        <p:spPr>
          <a:xfrm>
            <a:off x="5650992" y="2322576"/>
            <a:ext cx="2926080" cy="420624"/>
          </a:xfrm>
          <a:prstGeom prst="rect">
            <a:avLst/>
          </a:prstGeom>
          <a:noFill/>
          <a:ln/>
        </p:spPr>
        <p:txBody>
          <a:bodyPr wrap="square" rtlCol="0" anchor="ctr"/>
          <a:lstStyle/>
          <a:p>
            <a:pPr indent="0" marL="0">
              <a:lnSpc>
                <a:spcPct val="125000"/>
              </a:lnSpc>
              <a:buNone/>
            </a:pPr>
            <a:r>
              <a:rPr lang="en-US" sz="1000" dirty="0">
                <a:solidFill>
                  <a:srgbClr val="1A2A3A"/>
                </a:solidFill>
                <a:latin typeface="Calibri" pitchFamily="34" charset="0"/>
                <a:ea typeface="Calibri" pitchFamily="34" charset="-122"/>
                <a:cs typeface="Calibri" pitchFamily="34" charset="-120"/>
              </a:rPr>
              <a:t>HercepTest IHC · PathVysion FISH · FoundationOne CDx</a:t>
            </a:r>
            <a:endParaRPr lang="en-US" sz="1000" dirty="0"/>
          </a:p>
        </p:txBody>
      </p:sp>
      <p:sp>
        <p:nvSpPr>
          <p:cNvPr id="20" name="Shape 18"/>
          <p:cNvSpPr/>
          <p:nvPr/>
        </p:nvSpPr>
        <p:spPr>
          <a:xfrm>
            <a:off x="5532120" y="2852928"/>
            <a:ext cx="3154680" cy="777240"/>
          </a:xfrm>
          <a:prstGeom prst="rect">
            <a:avLst>
              <a:gd name="adj" fmla="val 4706"/>
            </a:avLst>
          </a:prstGeom>
          <a:solidFill>
            <a:srgbClr val="F0F4F8"/>
          </a:solidFill>
          <a:ln/>
        </p:spPr>
      </p:sp>
      <p:sp>
        <p:nvSpPr>
          <p:cNvPr id="21" name="Text 19"/>
          <p:cNvSpPr/>
          <p:nvPr/>
        </p:nvSpPr>
        <p:spPr>
          <a:xfrm>
            <a:off x="5650992" y="2907792"/>
            <a:ext cx="2926080" cy="237744"/>
          </a:xfrm>
          <a:prstGeom prst="rect">
            <a:avLst/>
          </a:prstGeom>
          <a:noFill/>
          <a:ln/>
        </p:spPr>
        <p:txBody>
          <a:bodyPr wrap="square" rtlCol="0" anchor="ctr"/>
          <a:lstStyle/>
          <a:p>
            <a:pPr indent="0" marL="0">
              <a:buNone/>
            </a:pPr>
            <a:r>
              <a:rPr lang="en-US" sz="900" b="1" dirty="0">
                <a:solidFill>
                  <a:srgbClr val="9B1C2E"/>
                </a:solidFill>
                <a:latin typeface="Calibri" pitchFamily="34" charset="0"/>
                <a:ea typeface="Calibri" pitchFamily="34" charset="-122"/>
                <a:cs typeface="Calibri" pitchFamily="34" charset="-120"/>
              </a:rPr>
              <a:t>Drug (NDA/BLA)</a:t>
            </a:r>
            <a:endParaRPr lang="en-US" sz="900" dirty="0"/>
          </a:p>
        </p:txBody>
      </p:sp>
      <p:sp>
        <p:nvSpPr>
          <p:cNvPr id="22" name="Text 20"/>
          <p:cNvSpPr/>
          <p:nvPr/>
        </p:nvSpPr>
        <p:spPr>
          <a:xfrm>
            <a:off x="5650992" y="3154680"/>
            <a:ext cx="2926080" cy="420624"/>
          </a:xfrm>
          <a:prstGeom prst="rect">
            <a:avLst/>
          </a:prstGeom>
          <a:noFill/>
          <a:ln/>
        </p:spPr>
        <p:txBody>
          <a:bodyPr wrap="square" rtlCol="0" anchor="ctr"/>
          <a:lstStyle/>
          <a:p>
            <a:pPr indent="0" marL="0">
              <a:lnSpc>
                <a:spcPct val="125000"/>
              </a:lnSpc>
              <a:buNone/>
            </a:pPr>
            <a:r>
              <a:rPr lang="en-US" sz="1000" dirty="0">
                <a:solidFill>
                  <a:srgbClr val="1A2A3A"/>
                </a:solidFill>
                <a:latin typeface="Calibri" pitchFamily="34" charset="0"/>
                <a:ea typeface="Calibri" pitchFamily="34" charset="-122"/>
                <a:cs typeface="Calibri" pitchFamily="34" charset="-120"/>
              </a:rPr>
              <a:t>Trastuzumab BLA 103792</a:t>
            </a:r>
            <a:endParaRPr lang="en-US" sz="1000" dirty="0"/>
          </a:p>
          <a:p>
            <a:pPr indent="0" marL="0">
              <a:lnSpc>
                <a:spcPct val="125000"/>
              </a:lnSpc>
              <a:buNone/>
            </a:pPr>
            <a:r>
              <a:rPr lang="en-US" sz="1000" dirty="0">
                <a:solidFill>
                  <a:srgbClr val="1A2A3A"/>
                </a:solidFill>
                <a:latin typeface="Calibri" pitchFamily="34" charset="0"/>
                <a:ea typeface="Calibri" pitchFamily="34" charset="-122"/>
                <a:cs typeface="Calibri" pitchFamily="34" charset="-120"/>
              </a:rPr>
              <a:t>Plus 10+ HER2-targeted agents</a:t>
            </a:r>
            <a:endParaRPr lang="en-US" sz="1000" dirty="0"/>
          </a:p>
        </p:txBody>
      </p:sp>
      <p:sp>
        <p:nvSpPr>
          <p:cNvPr id="23" name="Shape 21"/>
          <p:cNvSpPr/>
          <p:nvPr/>
        </p:nvSpPr>
        <p:spPr>
          <a:xfrm>
            <a:off x="5532120" y="3685032"/>
            <a:ext cx="3154680" cy="777240"/>
          </a:xfrm>
          <a:prstGeom prst="rect">
            <a:avLst>
              <a:gd name="adj" fmla="val 4706"/>
            </a:avLst>
          </a:prstGeom>
          <a:solidFill>
            <a:srgbClr val="F0F4F8"/>
          </a:solidFill>
          <a:ln/>
        </p:spPr>
      </p:sp>
      <p:sp>
        <p:nvSpPr>
          <p:cNvPr id="24" name="Text 22"/>
          <p:cNvSpPr/>
          <p:nvPr/>
        </p:nvSpPr>
        <p:spPr>
          <a:xfrm>
            <a:off x="5650992" y="3739896"/>
            <a:ext cx="2926080" cy="237744"/>
          </a:xfrm>
          <a:prstGeom prst="rect">
            <a:avLst/>
          </a:prstGeom>
          <a:noFill/>
          <a:ln/>
        </p:spPr>
        <p:txBody>
          <a:bodyPr wrap="square" rtlCol="0" anchor="ctr"/>
          <a:lstStyle/>
          <a:p>
            <a:pPr indent="0" marL="0">
              <a:buNone/>
            </a:pPr>
            <a:r>
              <a:rPr lang="en-US" sz="900" b="1" dirty="0">
                <a:solidFill>
                  <a:srgbClr val="9B1C2E"/>
                </a:solidFill>
                <a:latin typeface="Calibri" pitchFamily="34" charset="0"/>
                <a:ea typeface="Calibri" pitchFamily="34" charset="-122"/>
                <a:cs typeface="Calibri" pitchFamily="34" charset="-120"/>
              </a:rPr>
              <a:t>Key Lesson</a:t>
            </a:r>
            <a:endParaRPr lang="en-US" sz="900" dirty="0"/>
          </a:p>
        </p:txBody>
      </p:sp>
      <p:sp>
        <p:nvSpPr>
          <p:cNvPr id="25" name="Text 23"/>
          <p:cNvSpPr/>
          <p:nvPr/>
        </p:nvSpPr>
        <p:spPr>
          <a:xfrm>
            <a:off x="5650992" y="3986784"/>
            <a:ext cx="2926080" cy="420624"/>
          </a:xfrm>
          <a:prstGeom prst="rect">
            <a:avLst/>
          </a:prstGeom>
          <a:noFill/>
          <a:ln/>
        </p:spPr>
        <p:txBody>
          <a:bodyPr wrap="square" rtlCol="0" anchor="ctr"/>
          <a:lstStyle/>
          <a:p>
            <a:pPr indent="0" marL="0">
              <a:lnSpc>
                <a:spcPct val="125000"/>
              </a:lnSpc>
              <a:buNone/>
            </a:pPr>
            <a:r>
              <a:rPr lang="en-US" sz="1000" dirty="0">
                <a:solidFill>
                  <a:srgbClr val="1A2A3A"/>
                </a:solidFill>
                <a:latin typeface="Calibri" pitchFamily="34" charset="0"/>
                <a:ea typeface="Calibri" pitchFamily="34" charset="-122"/>
                <a:cs typeface="Calibri" pitchFamily="34" charset="-120"/>
              </a:rPr>
              <a:t>CDx complexity can persist for decades. New CDx categories can open new patient populations 25 years post-approval.</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2A7A8C"/>
          </a:solidFill>
          <a:ln/>
        </p:spPr>
      </p:sp>
      <p:sp>
        <p:nvSpPr>
          <p:cNvPr id="4" name="Text 2"/>
          <p:cNvSpPr/>
          <p:nvPr/>
        </p:nvSpPr>
        <p:spPr>
          <a:xfrm>
            <a:off x="457200" y="64008"/>
            <a:ext cx="8686800" cy="256032"/>
          </a:xfrm>
          <a:prstGeom prst="rect">
            <a:avLst/>
          </a:prstGeom>
          <a:noFill/>
          <a:ln/>
        </p:spPr>
        <p:txBody>
          <a:bodyPr wrap="square" rtlCol="0" anchor="ctr"/>
          <a:lstStyle/>
          <a:p>
            <a:pPr indent="0" marL="0">
              <a:buNone/>
            </a:pPr>
            <a:r>
              <a:rPr lang="en-US" sz="800" b="1" spc="300" kern="0" dirty="0">
                <a:solidFill>
                  <a:srgbClr val="FFFFFF"/>
                </a:solidFill>
                <a:latin typeface="Calibri" pitchFamily="34" charset="0"/>
                <a:ea typeface="Calibri" pitchFamily="34" charset="-122"/>
                <a:cs typeface="Calibri" pitchFamily="34" charset="-120"/>
              </a:rPr>
              <a:t>CASE STUDY 2 / EGFR &amp; OSIMERTINIB</a:t>
            </a:r>
            <a:endParaRPr lang="en-US" sz="800" dirty="0"/>
          </a:p>
        </p:txBody>
      </p:sp>
      <p:sp>
        <p:nvSpPr>
          <p:cNvPr id="5" name="Text 3"/>
          <p:cNvSpPr/>
          <p:nvPr/>
        </p:nvSpPr>
        <p:spPr>
          <a:xfrm>
            <a:off x="457200" y="475488"/>
            <a:ext cx="8229600" cy="594360"/>
          </a:xfrm>
          <a:prstGeom prst="rect">
            <a:avLst/>
          </a:prstGeom>
          <a:noFill/>
          <a:ln/>
        </p:spPr>
        <p:txBody>
          <a:bodyPr wrap="square" rtlCol="0" anchor="ctr"/>
          <a:lstStyle/>
          <a:p>
            <a:pPr indent="0" marL="0">
              <a:buNone/>
            </a:pPr>
            <a:r>
              <a:rPr lang="en-US" sz="2300" b="1" dirty="0">
                <a:solidFill>
                  <a:srgbClr val="1A2A3A"/>
                </a:solidFill>
                <a:latin typeface="Cambria" pitchFamily="34" charset="0"/>
                <a:ea typeface="Cambria" pitchFamily="34" charset="-122"/>
                <a:cs typeface="Cambria" pitchFamily="34" charset="-120"/>
              </a:rPr>
              <a:t>Sequential CDx Development: 1st to 3rd Generation EGFR TKI</a:t>
            </a:r>
            <a:endParaRPr lang="en-US" sz="2300" dirty="0"/>
          </a:p>
        </p:txBody>
      </p:sp>
      <p:sp>
        <p:nvSpPr>
          <p:cNvPr id="6" name="Shape 4"/>
          <p:cNvSpPr/>
          <p:nvPr/>
        </p:nvSpPr>
        <p:spPr>
          <a:xfrm>
            <a:off x="438912" y="1188720"/>
            <a:ext cx="1938528" cy="3383280"/>
          </a:xfrm>
          <a:prstGeom prst="rect">
            <a:avLst>
              <a:gd name="adj" fmla="val 2830"/>
            </a:avLst>
          </a:prstGeom>
          <a:solidFill>
            <a:srgbClr val="6B7280"/>
          </a:solidFill>
          <a:ln/>
        </p:spPr>
      </p:sp>
      <p:sp>
        <p:nvSpPr>
          <p:cNvPr id="7" name="Text 5"/>
          <p:cNvSpPr/>
          <p:nvPr/>
        </p:nvSpPr>
        <p:spPr>
          <a:xfrm>
            <a:off x="438912" y="1261872"/>
            <a:ext cx="1938528" cy="45720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1st Gen</a:t>
            </a:r>
            <a:endParaRPr lang="en-US" sz="1300" dirty="0"/>
          </a:p>
        </p:txBody>
      </p:sp>
      <p:sp>
        <p:nvSpPr>
          <p:cNvPr id="8" name="Text 6"/>
          <p:cNvSpPr/>
          <p:nvPr/>
        </p:nvSpPr>
        <p:spPr>
          <a:xfrm>
            <a:off x="530352" y="1755648"/>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Drug</a:t>
            </a:r>
            <a:endParaRPr lang="en-US" sz="800" dirty="0"/>
          </a:p>
        </p:txBody>
      </p:sp>
      <p:sp>
        <p:nvSpPr>
          <p:cNvPr id="9" name="Text 7"/>
          <p:cNvSpPr/>
          <p:nvPr/>
        </p:nvSpPr>
        <p:spPr>
          <a:xfrm>
            <a:off x="530352" y="1993392"/>
            <a:ext cx="1755648" cy="50292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Erlotinib</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Gefitinib</a:t>
            </a:r>
            <a:endParaRPr lang="en-US" sz="1000" dirty="0"/>
          </a:p>
        </p:txBody>
      </p:sp>
      <p:sp>
        <p:nvSpPr>
          <p:cNvPr id="10" name="Text 8"/>
          <p:cNvSpPr/>
          <p:nvPr/>
        </p:nvSpPr>
        <p:spPr>
          <a:xfrm>
            <a:off x="530352" y="2542032"/>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CDx</a:t>
            </a:r>
            <a:endParaRPr lang="en-US" sz="800" dirty="0"/>
          </a:p>
        </p:txBody>
      </p:sp>
      <p:sp>
        <p:nvSpPr>
          <p:cNvPr id="11" name="Text 9"/>
          <p:cNvSpPr/>
          <p:nvPr/>
        </p:nvSpPr>
        <p:spPr>
          <a:xfrm>
            <a:off x="530352" y="2779776"/>
            <a:ext cx="1755648" cy="68580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cobas EGFR v1</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(tissue: Ex19del, L858R)</a:t>
            </a:r>
            <a:endParaRPr lang="en-US" sz="1000" dirty="0"/>
          </a:p>
        </p:txBody>
      </p:sp>
      <p:sp>
        <p:nvSpPr>
          <p:cNvPr id="12" name="Text 10"/>
          <p:cNvSpPr/>
          <p:nvPr/>
        </p:nvSpPr>
        <p:spPr>
          <a:xfrm>
            <a:off x="530352" y="3511296"/>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Outcome</a:t>
            </a:r>
            <a:endParaRPr lang="en-US" sz="800" dirty="0"/>
          </a:p>
        </p:txBody>
      </p:sp>
      <p:sp>
        <p:nvSpPr>
          <p:cNvPr id="13" name="Text 11"/>
          <p:cNvSpPr/>
          <p:nvPr/>
        </p:nvSpPr>
        <p:spPr>
          <a:xfrm>
            <a:off x="530352" y="3749040"/>
            <a:ext cx="1755648" cy="68580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PFS ~9-11 mo</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All patients develop resistance</a:t>
            </a:r>
            <a:endParaRPr lang="en-US" sz="1000" dirty="0"/>
          </a:p>
        </p:txBody>
      </p:sp>
      <p:sp>
        <p:nvSpPr>
          <p:cNvPr id="14" name="Shape 12"/>
          <p:cNvSpPr/>
          <p:nvPr/>
        </p:nvSpPr>
        <p:spPr>
          <a:xfrm>
            <a:off x="2542032" y="1188720"/>
            <a:ext cx="1938528" cy="3383280"/>
          </a:xfrm>
          <a:prstGeom prst="rect">
            <a:avLst>
              <a:gd name="adj" fmla="val 2830"/>
            </a:avLst>
          </a:prstGeom>
          <a:solidFill>
            <a:srgbClr val="2A3D52"/>
          </a:solidFill>
          <a:ln/>
        </p:spPr>
      </p:sp>
      <p:sp>
        <p:nvSpPr>
          <p:cNvPr id="15" name="Text 13"/>
          <p:cNvSpPr/>
          <p:nvPr/>
        </p:nvSpPr>
        <p:spPr>
          <a:xfrm>
            <a:off x="2542032" y="1261872"/>
            <a:ext cx="1938528" cy="45720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2nd Gen</a:t>
            </a:r>
            <a:endParaRPr lang="en-US" sz="1300" dirty="0"/>
          </a:p>
        </p:txBody>
      </p:sp>
      <p:sp>
        <p:nvSpPr>
          <p:cNvPr id="16" name="Text 14"/>
          <p:cNvSpPr/>
          <p:nvPr/>
        </p:nvSpPr>
        <p:spPr>
          <a:xfrm>
            <a:off x="2633472" y="1755648"/>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Drug</a:t>
            </a:r>
            <a:endParaRPr lang="en-US" sz="800" dirty="0"/>
          </a:p>
        </p:txBody>
      </p:sp>
      <p:sp>
        <p:nvSpPr>
          <p:cNvPr id="17" name="Text 15"/>
          <p:cNvSpPr/>
          <p:nvPr/>
        </p:nvSpPr>
        <p:spPr>
          <a:xfrm>
            <a:off x="2633472" y="1993392"/>
            <a:ext cx="1755648" cy="50292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Afatinib</a:t>
            </a:r>
            <a:endParaRPr lang="en-US" sz="1000" dirty="0"/>
          </a:p>
        </p:txBody>
      </p:sp>
      <p:sp>
        <p:nvSpPr>
          <p:cNvPr id="18" name="Text 16"/>
          <p:cNvSpPr/>
          <p:nvPr/>
        </p:nvSpPr>
        <p:spPr>
          <a:xfrm>
            <a:off x="2633472" y="2542032"/>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CDx</a:t>
            </a:r>
            <a:endParaRPr lang="en-US" sz="800" dirty="0"/>
          </a:p>
        </p:txBody>
      </p:sp>
      <p:sp>
        <p:nvSpPr>
          <p:cNvPr id="19" name="Text 17"/>
          <p:cNvSpPr/>
          <p:nvPr/>
        </p:nvSpPr>
        <p:spPr>
          <a:xfrm>
            <a:off x="2633472" y="2779776"/>
            <a:ext cx="1755648" cy="68580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cobas EGFR v2</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(tissue: Ex19del, L858R)</a:t>
            </a:r>
            <a:endParaRPr lang="en-US" sz="1000" dirty="0"/>
          </a:p>
        </p:txBody>
      </p:sp>
      <p:sp>
        <p:nvSpPr>
          <p:cNvPr id="20" name="Text 18"/>
          <p:cNvSpPr/>
          <p:nvPr/>
        </p:nvSpPr>
        <p:spPr>
          <a:xfrm>
            <a:off x="2633472" y="3511296"/>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Outcome</a:t>
            </a:r>
            <a:endParaRPr lang="en-US" sz="800" dirty="0"/>
          </a:p>
        </p:txBody>
      </p:sp>
      <p:sp>
        <p:nvSpPr>
          <p:cNvPr id="21" name="Text 19"/>
          <p:cNvSpPr/>
          <p:nvPr/>
        </p:nvSpPr>
        <p:spPr>
          <a:xfrm>
            <a:off x="2633472" y="3749040"/>
            <a:ext cx="1755648" cy="68580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PFS ~11-13 mo</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~60% acquire T790M</a:t>
            </a:r>
            <a:endParaRPr lang="en-US" sz="1000" dirty="0"/>
          </a:p>
        </p:txBody>
      </p:sp>
      <p:sp>
        <p:nvSpPr>
          <p:cNvPr id="22" name="Shape 20"/>
          <p:cNvSpPr/>
          <p:nvPr/>
        </p:nvSpPr>
        <p:spPr>
          <a:xfrm>
            <a:off x="4645152" y="1188720"/>
            <a:ext cx="1938528" cy="3383280"/>
          </a:xfrm>
          <a:prstGeom prst="rect">
            <a:avLst>
              <a:gd name="adj" fmla="val 2830"/>
            </a:avLst>
          </a:prstGeom>
          <a:solidFill>
            <a:srgbClr val="7C3AED"/>
          </a:solidFill>
          <a:ln/>
        </p:spPr>
      </p:sp>
      <p:sp>
        <p:nvSpPr>
          <p:cNvPr id="23" name="Text 21"/>
          <p:cNvSpPr/>
          <p:nvPr/>
        </p:nvSpPr>
        <p:spPr>
          <a:xfrm>
            <a:off x="4645152" y="1261872"/>
            <a:ext cx="1938528" cy="45720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T790M</a:t>
            </a:r>
            <a:endParaRPr lang="en-US" sz="1300" dirty="0"/>
          </a:p>
          <a:p>
            <a:pPr algn="ctr" indent="0" marL="0">
              <a:buNone/>
            </a:pPr>
            <a:r>
              <a:rPr lang="en-US" sz="1300" b="1" dirty="0">
                <a:solidFill>
                  <a:srgbClr val="FFFFFF"/>
                </a:solidFill>
                <a:latin typeface="Cambria" pitchFamily="34" charset="0"/>
                <a:ea typeface="Cambria" pitchFamily="34" charset="-122"/>
                <a:cs typeface="Cambria" pitchFamily="34" charset="-120"/>
              </a:rPr>
              <a:t>CDx</a:t>
            </a:r>
            <a:endParaRPr lang="en-US" sz="1300" dirty="0"/>
          </a:p>
        </p:txBody>
      </p:sp>
      <p:sp>
        <p:nvSpPr>
          <p:cNvPr id="24" name="Text 22"/>
          <p:cNvSpPr/>
          <p:nvPr/>
        </p:nvSpPr>
        <p:spPr>
          <a:xfrm>
            <a:off x="4736592" y="1755648"/>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Drug</a:t>
            </a:r>
            <a:endParaRPr lang="en-US" sz="800" dirty="0"/>
          </a:p>
        </p:txBody>
      </p:sp>
      <p:sp>
        <p:nvSpPr>
          <p:cNvPr id="25" name="Text 23"/>
          <p:cNvSpPr/>
          <p:nvPr/>
        </p:nvSpPr>
        <p:spPr>
          <a:xfrm>
            <a:off x="4736592" y="1993392"/>
            <a:ext cx="1755648" cy="50292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Plasma CDx</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First in Class</a:t>
            </a:r>
            <a:endParaRPr lang="en-US" sz="1000" dirty="0"/>
          </a:p>
        </p:txBody>
      </p:sp>
      <p:sp>
        <p:nvSpPr>
          <p:cNvPr id="26" name="Text 24"/>
          <p:cNvSpPr/>
          <p:nvPr/>
        </p:nvSpPr>
        <p:spPr>
          <a:xfrm>
            <a:off x="4736592" y="2542032"/>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CDx</a:t>
            </a:r>
            <a:endParaRPr lang="en-US" sz="800" dirty="0"/>
          </a:p>
        </p:txBody>
      </p:sp>
      <p:sp>
        <p:nvSpPr>
          <p:cNvPr id="27" name="Text 25"/>
          <p:cNvSpPr/>
          <p:nvPr/>
        </p:nvSpPr>
        <p:spPr>
          <a:xfrm>
            <a:off x="4736592" y="2779776"/>
            <a:ext cx="1755648" cy="68580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cobas EGFR v2</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PLASMA — T790M</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(2016, first liquid biopsy CDx)</a:t>
            </a:r>
            <a:endParaRPr lang="en-US" sz="1000" dirty="0"/>
          </a:p>
        </p:txBody>
      </p:sp>
      <p:sp>
        <p:nvSpPr>
          <p:cNvPr id="28" name="Text 26"/>
          <p:cNvSpPr/>
          <p:nvPr/>
        </p:nvSpPr>
        <p:spPr>
          <a:xfrm>
            <a:off x="4736592" y="3511296"/>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Outcome</a:t>
            </a:r>
            <a:endParaRPr lang="en-US" sz="800" dirty="0"/>
          </a:p>
        </p:txBody>
      </p:sp>
      <p:sp>
        <p:nvSpPr>
          <p:cNvPr id="29" name="Text 27"/>
          <p:cNvSpPr/>
          <p:nvPr/>
        </p:nvSpPr>
        <p:spPr>
          <a:xfrm>
            <a:off x="4736592" y="3749040"/>
            <a:ext cx="1755648" cy="68580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Plasma sensitivity:</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~70-75% vs tissue gold standard</a:t>
            </a:r>
            <a:endParaRPr lang="en-US" sz="1000" dirty="0"/>
          </a:p>
        </p:txBody>
      </p:sp>
      <p:sp>
        <p:nvSpPr>
          <p:cNvPr id="30" name="Shape 28"/>
          <p:cNvSpPr/>
          <p:nvPr/>
        </p:nvSpPr>
        <p:spPr>
          <a:xfrm>
            <a:off x="6748272" y="1188720"/>
            <a:ext cx="1938528" cy="3383280"/>
          </a:xfrm>
          <a:prstGeom prst="rect">
            <a:avLst>
              <a:gd name="adj" fmla="val 2830"/>
            </a:avLst>
          </a:prstGeom>
          <a:solidFill>
            <a:srgbClr val="2A7A8C"/>
          </a:solidFill>
          <a:ln/>
        </p:spPr>
      </p:sp>
      <p:sp>
        <p:nvSpPr>
          <p:cNvPr id="31" name="Text 29"/>
          <p:cNvSpPr/>
          <p:nvPr/>
        </p:nvSpPr>
        <p:spPr>
          <a:xfrm>
            <a:off x="6748272" y="1261872"/>
            <a:ext cx="1938528" cy="45720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3rd Gen</a:t>
            </a:r>
            <a:endParaRPr lang="en-US" sz="1300" dirty="0"/>
          </a:p>
        </p:txBody>
      </p:sp>
      <p:sp>
        <p:nvSpPr>
          <p:cNvPr id="32" name="Text 30"/>
          <p:cNvSpPr/>
          <p:nvPr/>
        </p:nvSpPr>
        <p:spPr>
          <a:xfrm>
            <a:off x="6839712" y="1755648"/>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Drug</a:t>
            </a:r>
            <a:endParaRPr lang="en-US" sz="800" dirty="0"/>
          </a:p>
        </p:txBody>
      </p:sp>
      <p:sp>
        <p:nvSpPr>
          <p:cNvPr id="33" name="Text 31"/>
          <p:cNvSpPr/>
          <p:nvPr/>
        </p:nvSpPr>
        <p:spPr>
          <a:xfrm>
            <a:off x="6839712" y="1993392"/>
            <a:ext cx="1755648" cy="50292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Osimertinib</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(Tagrisso)</a:t>
            </a:r>
            <a:endParaRPr lang="en-US" sz="1000" dirty="0"/>
          </a:p>
        </p:txBody>
      </p:sp>
      <p:sp>
        <p:nvSpPr>
          <p:cNvPr id="34" name="Text 32"/>
          <p:cNvSpPr/>
          <p:nvPr/>
        </p:nvSpPr>
        <p:spPr>
          <a:xfrm>
            <a:off x="6839712" y="2542032"/>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CDx</a:t>
            </a:r>
            <a:endParaRPr lang="en-US" sz="800" dirty="0"/>
          </a:p>
        </p:txBody>
      </p:sp>
      <p:sp>
        <p:nvSpPr>
          <p:cNvPr id="35" name="Text 33"/>
          <p:cNvSpPr/>
          <p:nvPr/>
        </p:nvSpPr>
        <p:spPr>
          <a:xfrm>
            <a:off x="6839712" y="2779776"/>
            <a:ext cx="1755648" cy="68580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cobas EGFR v2 (tissue + plasma)</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FoundationOne CDx</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Guardant360 CDx (plasma)</a:t>
            </a:r>
            <a:endParaRPr lang="en-US" sz="1000" dirty="0"/>
          </a:p>
        </p:txBody>
      </p:sp>
      <p:sp>
        <p:nvSpPr>
          <p:cNvPr id="36" name="Text 34"/>
          <p:cNvSpPr/>
          <p:nvPr/>
        </p:nvSpPr>
        <p:spPr>
          <a:xfrm>
            <a:off x="6839712" y="3511296"/>
            <a:ext cx="1755648" cy="228600"/>
          </a:xfrm>
          <a:prstGeom prst="rect">
            <a:avLst/>
          </a:prstGeom>
          <a:noFill/>
          <a:ln/>
        </p:spPr>
        <p:txBody>
          <a:bodyPr wrap="square" rtlCol="0" anchor="ctr"/>
          <a:lstStyle/>
          <a:p>
            <a:pPr indent="0" marL="0">
              <a:buNone/>
            </a:pPr>
            <a:r>
              <a:rPr lang="en-US" sz="800" b="1" dirty="0">
                <a:solidFill>
                  <a:srgbClr val="C9922A"/>
                </a:solidFill>
                <a:latin typeface="Calibri" pitchFamily="34" charset="0"/>
                <a:ea typeface="Calibri" pitchFamily="34" charset="-122"/>
                <a:cs typeface="Calibri" pitchFamily="34" charset="-120"/>
              </a:rPr>
              <a:t>Outcome</a:t>
            </a:r>
            <a:endParaRPr lang="en-US" sz="800" dirty="0"/>
          </a:p>
        </p:txBody>
      </p:sp>
      <p:sp>
        <p:nvSpPr>
          <p:cNvPr id="37" name="Text 35"/>
          <p:cNvSpPr/>
          <p:nvPr/>
        </p:nvSpPr>
        <p:spPr>
          <a:xfrm>
            <a:off x="6839712" y="3749040"/>
            <a:ext cx="1755648" cy="685800"/>
          </a:xfrm>
          <a:prstGeom prst="rect">
            <a:avLst/>
          </a:prstGeom>
          <a:noFill/>
          <a:ln/>
        </p:spPr>
        <p:txBody>
          <a:bodyPr wrap="square" rtlCol="0" anchor="ctr"/>
          <a:lstStyle/>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FLAURA: PFS 18.9 vs 10.2 mo</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HR 0.46 (p&lt;0.001)</a:t>
            </a:r>
            <a:endParaRPr lang="en-US" sz="1000" dirty="0"/>
          </a:p>
          <a:p>
            <a:pPr indent="0" marL="0">
              <a:lnSpc>
                <a:spcPct val="130000"/>
              </a:lnSpc>
              <a:buNone/>
            </a:pPr>
            <a:r>
              <a:rPr lang="en-US" sz="1000" dirty="0">
                <a:solidFill>
                  <a:srgbClr val="FFFFFF"/>
                </a:solidFill>
                <a:latin typeface="Calibri" pitchFamily="34" charset="0"/>
                <a:ea typeface="Calibri" pitchFamily="34" charset="-122"/>
                <a:cs typeface="Calibri" pitchFamily="34" charset="-120"/>
              </a:rPr>
              <a:t>Gold standard 1L</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CASE STUDY 3 / BRCA &amp; PARP INHIBITORS</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Germline vs. Somatic CDx: BRACAnalysis CDx and FoundationOne CDx</a:t>
            </a:r>
            <a:endParaRPr lang="en-US" sz="2600" dirty="0"/>
          </a:p>
        </p:txBody>
      </p:sp>
      <p:sp>
        <p:nvSpPr>
          <p:cNvPr id="7" name="Shape 4"/>
          <p:cNvSpPr/>
          <p:nvPr/>
        </p:nvSpPr>
        <p:spPr>
          <a:xfrm>
            <a:off x="457200" y="1234440"/>
            <a:ext cx="4572000" cy="3383280"/>
          </a:xfrm>
          <a:prstGeom prst="rect">
            <a:avLst>
              <a:gd name="adj" fmla="val 1622"/>
            </a:avLst>
          </a:prstGeom>
          <a:solidFill>
            <a:srgbClr val="1A2A3A"/>
          </a:solidFill>
          <a:ln/>
        </p:spPr>
      </p:sp>
      <p:sp>
        <p:nvSpPr>
          <p:cNvPr id="8" name="Text 5"/>
          <p:cNvSpPr/>
          <p:nvPr/>
        </p:nvSpPr>
        <p:spPr>
          <a:xfrm>
            <a:off x="594360" y="1353312"/>
            <a:ext cx="4297680" cy="292608"/>
          </a:xfrm>
          <a:prstGeom prst="rect">
            <a:avLst/>
          </a:prstGeom>
          <a:noFill/>
          <a:ln/>
        </p:spPr>
        <p:txBody>
          <a:bodyPr wrap="square" rtlCol="0" anchor="ctr"/>
          <a:lstStyle/>
          <a:p>
            <a:pPr indent="0" marL="0">
              <a:buNone/>
            </a:pPr>
            <a:r>
              <a:rPr lang="en-US" sz="1000" b="1" dirty="0">
                <a:solidFill>
                  <a:srgbClr val="C9922A"/>
                </a:solidFill>
                <a:latin typeface="Calibri" pitchFamily="34" charset="0"/>
                <a:ea typeface="Calibri" pitchFamily="34" charset="-122"/>
                <a:cs typeface="Calibri" pitchFamily="34" charset="-120"/>
              </a:rPr>
              <a:t>Olaparib (Lynparza) CDx Approvals</a:t>
            </a:r>
            <a:endParaRPr lang="en-US" sz="1000" dirty="0"/>
          </a:p>
        </p:txBody>
      </p:sp>
      <p:sp>
        <p:nvSpPr>
          <p:cNvPr id="9" name="Shape 6"/>
          <p:cNvSpPr/>
          <p:nvPr/>
        </p:nvSpPr>
        <p:spPr>
          <a:xfrm>
            <a:off x="548640" y="1700784"/>
            <a:ext cx="566928" cy="594360"/>
          </a:xfrm>
          <a:prstGeom prst="rect">
            <a:avLst>
              <a:gd name="adj" fmla="val 6452"/>
            </a:avLst>
          </a:prstGeom>
          <a:solidFill>
            <a:srgbClr val="9B1C2E"/>
          </a:solidFill>
          <a:ln/>
        </p:spPr>
      </p:sp>
      <p:sp>
        <p:nvSpPr>
          <p:cNvPr id="10" name="Text 7"/>
          <p:cNvSpPr/>
          <p:nvPr/>
        </p:nvSpPr>
        <p:spPr>
          <a:xfrm>
            <a:off x="566928" y="1700784"/>
            <a:ext cx="530352" cy="594360"/>
          </a:xfrm>
          <a:prstGeom prst="rect">
            <a:avLst/>
          </a:prstGeom>
          <a:noFill/>
          <a:ln/>
        </p:spPr>
        <p:txBody>
          <a:bodyPr wrap="square"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2014</a:t>
            </a:r>
            <a:endParaRPr lang="en-US" sz="1100" dirty="0"/>
          </a:p>
        </p:txBody>
      </p:sp>
      <p:sp>
        <p:nvSpPr>
          <p:cNvPr id="11" name="Text 8"/>
          <p:cNvSpPr/>
          <p:nvPr/>
        </p:nvSpPr>
        <p:spPr>
          <a:xfrm>
            <a:off x="1161288" y="1719072"/>
            <a:ext cx="3749040" cy="228600"/>
          </a:xfrm>
          <a:prstGeom prst="rect">
            <a:avLst/>
          </a:prstGeom>
          <a:noFill/>
          <a:ln/>
        </p:spPr>
        <p:txBody>
          <a:bodyPr wrap="square" rtlCol="0" anchor="ctr"/>
          <a:lstStyle/>
          <a:p>
            <a:pPr indent="0" marL="0">
              <a:buNone/>
            </a:pPr>
            <a:r>
              <a:rPr lang="en-US" sz="1000" b="1" dirty="0">
                <a:solidFill>
                  <a:srgbClr val="FFFFFF"/>
                </a:solidFill>
                <a:latin typeface="Calibri" pitchFamily="34" charset="0"/>
                <a:ea typeface="Calibri" pitchFamily="34" charset="-122"/>
                <a:cs typeface="Calibri" pitchFamily="34" charset="-120"/>
              </a:rPr>
              <a:t>Ovarian Cancer</a:t>
            </a:r>
            <a:endParaRPr lang="en-US" sz="1000" dirty="0"/>
          </a:p>
        </p:txBody>
      </p:sp>
      <p:sp>
        <p:nvSpPr>
          <p:cNvPr id="12" name="Text 9"/>
          <p:cNvSpPr/>
          <p:nvPr/>
        </p:nvSpPr>
        <p:spPr>
          <a:xfrm>
            <a:off x="1161288" y="1975104"/>
            <a:ext cx="3749040" cy="274320"/>
          </a:xfrm>
          <a:prstGeom prst="rect">
            <a:avLst/>
          </a:prstGeom>
          <a:noFill/>
          <a:ln/>
        </p:spPr>
        <p:txBody>
          <a:bodyPr wrap="square" rtlCol="0" anchor="ctr"/>
          <a:lstStyle/>
          <a:p>
            <a:pPr indent="0" marL="0">
              <a:lnSpc>
                <a:spcPct val="120000"/>
              </a:lnSpc>
              <a:buNone/>
            </a:pPr>
            <a:r>
              <a:rPr lang="en-US" sz="900" dirty="0">
                <a:solidFill>
                  <a:srgbClr val="D1D5DB"/>
                </a:solidFill>
                <a:latin typeface="Calibri" pitchFamily="34" charset="0"/>
                <a:ea typeface="Calibri" pitchFamily="34" charset="-122"/>
                <a:cs typeface="Calibri" pitchFamily="34" charset="-120"/>
              </a:rPr>
              <a:t>BRACAnalysis CDx (germline)  |  BRCA1/2 mutations</a:t>
            </a:r>
            <a:endParaRPr lang="en-US" sz="900" dirty="0"/>
          </a:p>
        </p:txBody>
      </p:sp>
      <p:sp>
        <p:nvSpPr>
          <p:cNvPr id="13" name="Shape 10"/>
          <p:cNvSpPr/>
          <p:nvPr/>
        </p:nvSpPr>
        <p:spPr>
          <a:xfrm>
            <a:off x="548640" y="2404872"/>
            <a:ext cx="566928" cy="594360"/>
          </a:xfrm>
          <a:prstGeom prst="rect">
            <a:avLst>
              <a:gd name="adj" fmla="val 6452"/>
            </a:avLst>
          </a:prstGeom>
          <a:solidFill>
            <a:srgbClr val="9B1C2E"/>
          </a:solidFill>
          <a:ln/>
        </p:spPr>
      </p:sp>
      <p:sp>
        <p:nvSpPr>
          <p:cNvPr id="14" name="Text 11"/>
          <p:cNvSpPr/>
          <p:nvPr/>
        </p:nvSpPr>
        <p:spPr>
          <a:xfrm>
            <a:off x="566928" y="2404872"/>
            <a:ext cx="530352" cy="594360"/>
          </a:xfrm>
          <a:prstGeom prst="rect">
            <a:avLst/>
          </a:prstGeom>
          <a:noFill/>
          <a:ln/>
        </p:spPr>
        <p:txBody>
          <a:bodyPr wrap="square"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2018</a:t>
            </a:r>
            <a:endParaRPr lang="en-US" sz="1100" dirty="0"/>
          </a:p>
        </p:txBody>
      </p:sp>
      <p:sp>
        <p:nvSpPr>
          <p:cNvPr id="15" name="Text 12"/>
          <p:cNvSpPr/>
          <p:nvPr/>
        </p:nvSpPr>
        <p:spPr>
          <a:xfrm>
            <a:off x="1161288" y="2423160"/>
            <a:ext cx="3749040" cy="228600"/>
          </a:xfrm>
          <a:prstGeom prst="rect">
            <a:avLst/>
          </a:prstGeom>
          <a:noFill/>
          <a:ln/>
        </p:spPr>
        <p:txBody>
          <a:bodyPr wrap="square" rtlCol="0" anchor="ctr"/>
          <a:lstStyle/>
          <a:p>
            <a:pPr indent="0" marL="0">
              <a:buNone/>
            </a:pPr>
            <a:r>
              <a:rPr lang="en-US" sz="1000" b="1" dirty="0">
                <a:solidFill>
                  <a:srgbClr val="FFFFFF"/>
                </a:solidFill>
                <a:latin typeface="Calibri" pitchFamily="34" charset="0"/>
                <a:ea typeface="Calibri" pitchFamily="34" charset="-122"/>
                <a:cs typeface="Calibri" pitchFamily="34" charset="-120"/>
              </a:rPr>
              <a:t>Breast Cancer</a:t>
            </a:r>
            <a:endParaRPr lang="en-US" sz="1000" dirty="0"/>
          </a:p>
        </p:txBody>
      </p:sp>
      <p:sp>
        <p:nvSpPr>
          <p:cNvPr id="16" name="Text 13"/>
          <p:cNvSpPr/>
          <p:nvPr/>
        </p:nvSpPr>
        <p:spPr>
          <a:xfrm>
            <a:off x="1161288" y="2679192"/>
            <a:ext cx="3749040" cy="274320"/>
          </a:xfrm>
          <a:prstGeom prst="rect">
            <a:avLst/>
          </a:prstGeom>
          <a:noFill/>
          <a:ln/>
        </p:spPr>
        <p:txBody>
          <a:bodyPr wrap="square" rtlCol="0" anchor="ctr"/>
          <a:lstStyle/>
          <a:p>
            <a:pPr indent="0" marL="0">
              <a:lnSpc>
                <a:spcPct val="120000"/>
              </a:lnSpc>
              <a:buNone/>
            </a:pPr>
            <a:r>
              <a:rPr lang="en-US" sz="900" dirty="0">
                <a:solidFill>
                  <a:srgbClr val="D1D5DB"/>
                </a:solidFill>
                <a:latin typeface="Calibri" pitchFamily="34" charset="0"/>
                <a:ea typeface="Calibri" pitchFamily="34" charset="-122"/>
                <a:cs typeface="Calibri" pitchFamily="34" charset="-120"/>
              </a:rPr>
              <a:t>BRACAnalysis CDx (germline)  |  BRCA1/2 mutations</a:t>
            </a:r>
            <a:endParaRPr lang="en-US" sz="900" dirty="0"/>
          </a:p>
        </p:txBody>
      </p:sp>
      <p:sp>
        <p:nvSpPr>
          <p:cNvPr id="17" name="Shape 14"/>
          <p:cNvSpPr/>
          <p:nvPr/>
        </p:nvSpPr>
        <p:spPr>
          <a:xfrm>
            <a:off x="548640" y="3108960"/>
            <a:ext cx="566928" cy="594360"/>
          </a:xfrm>
          <a:prstGeom prst="rect">
            <a:avLst>
              <a:gd name="adj" fmla="val 6452"/>
            </a:avLst>
          </a:prstGeom>
          <a:solidFill>
            <a:srgbClr val="9B1C2E"/>
          </a:solidFill>
          <a:ln/>
        </p:spPr>
      </p:sp>
      <p:sp>
        <p:nvSpPr>
          <p:cNvPr id="18" name="Text 15"/>
          <p:cNvSpPr/>
          <p:nvPr/>
        </p:nvSpPr>
        <p:spPr>
          <a:xfrm>
            <a:off x="566928" y="3108960"/>
            <a:ext cx="530352" cy="594360"/>
          </a:xfrm>
          <a:prstGeom prst="rect">
            <a:avLst/>
          </a:prstGeom>
          <a:noFill/>
          <a:ln/>
        </p:spPr>
        <p:txBody>
          <a:bodyPr wrap="square"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2019</a:t>
            </a:r>
            <a:endParaRPr lang="en-US" sz="1100" dirty="0"/>
          </a:p>
        </p:txBody>
      </p:sp>
      <p:sp>
        <p:nvSpPr>
          <p:cNvPr id="19" name="Text 16"/>
          <p:cNvSpPr/>
          <p:nvPr/>
        </p:nvSpPr>
        <p:spPr>
          <a:xfrm>
            <a:off x="1161288" y="3127248"/>
            <a:ext cx="3749040" cy="228600"/>
          </a:xfrm>
          <a:prstGeom prst="rect">
            <a:avLst/>
          </a:prstGeom>
          <a:noFill/>
          <a:ln/>
        </p:spPr>
        <p:txBody>
          <a:bodyPr wrap="square" rtlCol="0" anchor="ctr"/>
          <a:lstStyle/>
          <a:p>
            <a:pPr indent="0" marL="0">
              <a:buNone/>
            </a:pPr>
            <a:r>
              <a:rPr lang="en-US" sz="1000" b="1" dirty="0">
                <a:solidFill>
                  <a:srgbClr val="FFFFFF"/>
                </a:solidFill>
                <a:latin typeface="Calibri" pitchFamily="34" charset="0"/>
                <a:ea typeface="Calibri" pitchFamily="34" charset="-122"/>
                <a:cs typeface="Calibri" pitchFamily="34" charset="-120"/>
              </a:rPr>
              <a:t>Pancreatic Cancer</a:t>
            </a:r>
            <a:endParaRPr lang="en-US" sz="1000" dirty="0"/>
          </a:p>
        </p:txBody>
      </p:sp>
      <p:sp>
        <p:nvSpPr>
          <p:cNvPr id="20" name="Text 17"/>
          <p:cNvSpPr/>
          <p:nvPr/>
        </p:nvSpPr>
        <p:spPr>
          <a:xfrm>
            <a:off x="1161288" y="3383280"/>
            <a:ext cx="3749040" cy="274320"/>
          </a:xfrm>
          <a:prstGeom prst="rect">
            <a:avLst/>
          </a:prstGeom>
          <a:noFill/>
          <a:ln/>
        </p:spPr>
        <p:txBody>
          <a:bodyPr wrap="square" rtlCol="0" anchor="ctr"/>
          <a:lstStyle/>
          <a:p>
            <a:pPr indent="0" marL="0">
              <a:lnSpc>
                <a:spcPct val="120000"/>
              </a:lnSpc>
              <a:buNone/>
            </a:pPr>
            <a:r>
              <a:rPr lang="en-US" sz="900" dirty="0">
                <a:solidFill>
                  <a:srgbClr val="D1D5DB"/>
                </a:solidFill>
                <a:latin typeface="Calibri" pitchFamily="34" charset="0"/>
                <a:ea typeface="Calibri" pitchFamily="34" charset="-122"/>
                <a:cs typeface="Calibri" pitchFamily="34" charset="-120"/>
              </a:rPr>
              <a:t>BRACAnalysis CDx (germline)  |  BRCA1/2 mutations</a:t>
            </a:r>
            <a:endParaRPr lang="en-US" sz="900" dirty="0"/>
          </a:p>
        </p:txBody>
      </p:sp>
      <p:sp>
        <p:nvSpPr>
          <p:cNvPr id="21" name="Shape 18"/>
          <p:cNvSpPr/>
          <p:nvPr/>
        </p:nvSpPr>
        <p:spPr>
          <a:xfrm>
            <a:off x="548640" y="3813048"/>
            <a:ext cx="566928" cy="594360"/>
          </a:xfrm>
          <a:prstGeom prst="rect">
            <a:avLst>
              <a:gd name="adj" fmla="val 6452"/>
            </a:avLst>
          </a:prstGeom>
          <a:solidFill>
            <a:srgbClr val="9B1C2E"/>
          </a:solidFill>
          <a:ln/>
        </p:spPr>
      </p:sp>
      <p:sp>
        <p:nvSpPr>
          <p:cNvPr id="22" name="Text 19"/>
          <p:cNvSpPr/>
          <p:nvPr/>
        </p:nvSpPr>
        <p:spPr>
          <a:xfrm>
            <a:off x="566928" y="3813048"/>
            <a:ext cx="530352" cy="594360"/>
          </a:xfrm>
          <a:prstGeom prst="rect">
            <a:avLst/>
          </a:prstGeom>
          <a:noFill/>
          <a:ln/>
        </p:spPr>
        <p:txBody>
          <a:bodyPr wrap="square"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2020</a:t>
            </a:r>
            <a:endParaRPr lang="en-US" sz="1100" dirty="0"/>
          </a:p>
        </p:txBody>
      </p:sp>
      <p:sp>
        <p:nvSpPr>
          <p:cNvPr id="23" name="Text 20"/>
          <p:cNvSpPr/>
          <p:nvPr/>
        </p:nvSpPr>
        <p:spPr>
          <a:xfrm>
            <a:off x="1161288" y="3831336"/>
            <a:ext cx="3749040" cy="228600"/>
          </a:xfrm>
          <a:prstGeom prst="rect">
            <a:avLst/>
          </a:prstGeom>
          <a:noFill/>
          <a:ln/>
        </p:spPr>
        <p:txBody>
          <a:bodyPr wrap="square" rtlCol="0" anchor="ctr"/>
          <a:lstStyle/>
          <a:p>
            <a:pPr indent="0" marL="0">
              <a:buNone/>
            </a:pPr>
            <a:r>
              <a:rPr lang="en-US" sz="1000" b="1" dirty="0">
                <a:solidFill>
                  <a:srgbClr val="FFFFFF"/>
                </a:solidFill>
                <a:latin typeface="Calibri" pitchFamily="34" charset="0"/>
                <a:ea typeface="Calibri" pitchFamily="34" charset="-122"/>
                <a:cs typeface="Calibri" pitchFamily="34" charset="-120"/>
              </a:rPr>
              <a:t>mCRPC (Prostate)</a:t>
            </a:r>
            <a:endParaRPr lang="en-US" sz="1000" dirty="0"/>
          </a:p>
        </p:txBody>
      </p:sp>
      <p:sp>
        <p:nvSpPr>
          <p:cNvPr id="24" name="Text 21"/>
          <p:cNvSpPr/>
          <p:nvPr/>
        </p:nvSpPr>
        <p:spPr>
          <a:xfrm>
            <a:off x="1161288" y="4087368"/>
            <a:ext cx="3749040" cy="274320"/>
          </a:xfrm>
          <a:prstGeom prst="rect">
            <a:avLst/>
          </a:prstGeom>
          <a:noFill/>
          <a:ln/>
        </p:spPr>
        <p:txBody>
          <a:bodyPr wrap="square" rtlCol="0" anchor="ctr"/>
          <a:lstStyle/>
          <a:p>
            <a:pPr indent="0" marL="0">
              <a:lnSpc>
                <a:spcPct val="120000"/>
              </a:lnSpc>
              <a:buNone/>
            </a:pPr>
            <a:r>
              <a:rPr lang="en-US" sz="900" dirty="0">
                <a:solidFill>
                  <a:srgbClr val="D1D5DB"/>
                </a:solidFill>
                <a:latin typeface="Calibri" pitchFamily="34" charset="0"/>
                <a:ea typeface="Calibri" pitchFamily="34" charset="-122"/>
                <a:cs typeface="Calibri" pitchFamily="34" charset="-120"/>
              </a:rPr>
              <a:t>BRACAnalysis CDx + FoundationOne CDx  |  BRCA1/2 (germline)</a:t>
            </a:r>
            <a:endParaRPr lang="en-US" sz="900" dirty="0"/>
          </a:p>
          <a:p>
            <a:pPr indent="0" marL="0">
              <a:lnSpc>
                <a:spcPct val="120000"/>
              </a:lnSpc>
              <a:buNone/>
            </a:pPr>
            <a:r>
              <a:rPr lang="en-US" sz="900" dirty="0">
                <a:solidFill>
                  <a:srgbClr val="D1D5DB"/>
                </a:solidFill>
                <a:latin typeface="Calibri" pitchFamily="34" charset="0"/>
                <a:ea typeface="Calibri" pitchFamily="34" charset="-122"/>
                <a:cs typeface="Calibri" pitchFamily="34" charset="-120"/>
              </a:rPr>
              <a:t>HRR panel (somatic — 14 genes)</a:t>
            </a:r>
            <a:endParaRPr lang="en-US" sz="900" dirty="0"/>
          </a:p>
        </p:txBody>
      </p:sp>
      <p:sp>
        <p:nvSpPr>
          <p:cNvPr id="25" name="Shape 22"/>
          <p:cNvSpPr/>
          <p:nvPr/>
        </p:nvSpPr>
        <p:spPr>
          <a:xfrm>
            <a:off x="5285232" y="1234440"/>
            <a:ext cx="3401568" cy="1554480"/>
          </a:xfrm>
          <a:prstGeom prst="rect">
            <a:avLst>
              <a:gd name="adj" fmla="val 3529"/>
            </a:avLst>
          </a:prstGeom>
          <a:solidFill>
            <a:srgbClr val="ECFDF5"/>
          </a:solidFill>
          <a:ln/>
        </p:spPr>
      </p:sp>
      <p:sp>
        <p:nvSpPr>
          <p:cNvPr id="26" name="Text 23"/>
          <p:cNvSpPr/>
          <p:nvPr/>
        </p:nvSpPr>
        <p:spPr>
          <a:xfrm>
            <a:off x="5422392" y="1344168"/>
            <a:ext cx="3127248" cy="274320"/>
          </a:xfrm>
          <a:prstGeom prst="rect">
            <a:avLst/>
          </a:prstGeom>
          <a:noFill/>
          <a:ln/>
        </p:spPr>
        <p:txBody>
          <a:bodyPr wrap="square" rtlCol="0" anchor="ctr"/>
          <a:lstStyle/>
          <a:p>
            <a:pPr indent="0" marL="0">
              <a:buNone/>
            </a:pPr>
            <a:r>
              <a:rPr lang="en-US" sz="1000" b="1" dirty="0">
                <a:solidFill>
                  <a:srgbClr val="059669"/>
                </a:solidFill>
                <a:latin typeface="Calibri" pitchFamily="34" charset="0"/>
                <a:ea typeface="Calibri" pitchFamily="34" charset="-122"/>
                <a:cs typeface="Calibri" pitchFamily="34" charset="-120"/>
              </a:rPr>
              <a:t>Germline (BRACAnalysis CDx)</a:t>
            </a:r>
            <a:endParaRPr lang="en-US" sz="1000" dirty="0"/>
          </a:p>
        </p:txBody>
      </p:sp>
      <p:sp>
        <p:nvSpPr>
          <p:cNvPr id="27" name="Text 24"/>
          <p:cNvSpPr/>
          <p:nvPr/>
        </p:nvSpPr>
        <p:spPr>
          <a:xfrm>
            <a:off x="5422392" y="1645920"/>
            <a:ext cx="3127248" cy="868680"/>
          </a:xfrm>
          <a:prstGeom prst="rect">
            <a:avLst/>
          </a:prstGeom>
          <a:noFill/>
          <a:ln/>
        </p:spPr>
        <p:txBody>
          <a:bodyPr wrap="square" rtlCol="0" anchor="ctr"/>
          <a:lstStyle/>
          <a:p>
            <a:pPr indent="0" marL="0">
              <a:lnSpc>
                <a:spcPct val="135000"/>
              </a:lnSpc>
              <a:buNone/>
            </a:pPr>
            <a:r>
              <a:rPr lang="en-US" sz="1000" dirty="0">
                <a:solidFill>
                  <a:srgbClr val="1A2A3A"/>
                </a:solidFill>
                <a:latin typeface="Calibri" pitchFamily="34" charset="0"/>
                <a:ea typeface="Calibri" pitchFamily="34" charset="-122"/>
                <a:cs typeface="Calibri" pitchFamily="34" charset="-120"/>
              </a:rPr>
              <a:t>Whole blood DNA — detects inherited BRCA1/2 variants. First CDx based on germline testing. Submitted by Myriad Genetic Laboratories. Approved 2014 (P140020).</a:t>
            </a:r>
            <a:endParaRPr lang="en-US" sz="1000" dirty="0"/>
          </a:p>
        </p:txBody>
      </p:sp>
      <p:sp>
        <p:nvSpPr>
          <p:cNvPr id="28" name="Shape 25"/>
          <p:cNvSpPr/>
          <p:nvPr/>
        </p:nvSpPr>
        <p:spPr>
          <a:xfrm>
            <a:off x="5285232" y="2907792"/>
            <a:ext cx="3401568" cy="1709928"/>
          </a:xfrm>
          <a:prstGeom prst="rect">
            <a:avLst>
              <a:gd name="adj" fmla="val 3209"/>
            </a:avLst>
          </a:prstGeom>
          <a:solidFill>
            <a:srgbClr val="FAF5FF"/>
          </a:solidFill>
          <a:ln/>
        </p:spPr>
      </p:sp>
      <p:sp>
        <p:nvSpPr>
          <p:cNvPr id="29" name="Text 26"/>
          <p:cNvSpPr/>
          <p:nvPr/>
        </p:nvSpPr>
        <p:spPr>
          <a:xfrm>
            <a:off x="5422392" y="3017520"/>
            <a:ext cx="3127248" cy="274320"/>
          </a:xfrm>
          <a:prstGeom prst="rect">
            <a:avLst/>
          </a:prstGeom>
          <a:noFill/>
          <a:ln/>
        </p:spPr>
        <p:txBody>
          <a:bodyPr wrap="square" rtlCol="0" anchor="ctr"/>
          <a:lstStyle/>
          <a:p>
            <a:pPr indent="0" marL="0">
              <a:buNone/>
            </a:pPr>
            <a:r>
              <a:rPr lang="en-US" sz="1000" b="1" dirty="0">
                <a:solidFill>
                  <a:srgbClr val="7C3AED"/>
                </a:solidFill>
                <a:latin typeface="Calibri" pitchFamily="34" charset="0"/>
                <a:ea typeface="Calibri" pitchFamily="34" charset="-122"/>
                <a:cs typeface="Calibri" pitchFamily="34" charset="-120"/>
              </a:rPr>
              <a:t>Somatic (FoundationOne CDx)</a:t>
            </a:r>
            <a:endParaRPr lang="en-US" sz="1000" dirty="0"/>
          </a:p>
        </p:txBody>
      </p:sp>
      <p:sp>
        <p:nvSpPr>
          <p:cNvPr id="30" name="Text 27"/>
          <p:cNvSpPr/>
          <p:nvPr/>
        </p:nvSpPr>
        <p:spPr>
          <a:xfrm>
            <a:off x="5422392" y="3319272"/>
            <a:ext cx="3127248" cy="1097280"/>
          </a:xfrm>
          <a:prstGeom prst="rect">
            <a:avLst/>
          </a:prstGeom>
          <a:noFill/>
          <a:ln/>
        </p:spPr>
        <p:txBody>
          <a:bodyPr wrap="square" rtlCol="0" anchor="ctr"/>
          <a:lstStyle/>
          <a:p>
            <a:pPr indent="0" marL="0">
              <a:lnSpc>
                <a:spcPct val="135000"/>
              </a:lnSpc>
              <a:buNone/>
            </a:pPr>
            <a:r>
              <a:rPr lang="en-US" sz="1000" dirty="0">
                <a:solidFill>
                  <a:srgbClr val="1A2A3A"/>
                </a:solidFill>
                <a:latin typeface="Calibri" pitchFamily="34" charset="0"/>
                <a:ea typeface="Calibri" pitchFamily="34" charset="-122"/>
                <a:cs typeface="Calibri" pitchFamily="34" charset="-120"/>
              </a:rPr>
              <a:t>Tumour tissue DNA — detects somatic BRCA1/2 + all HRR gene alterations (14 genes in mCRPC). Enables treatment for the ~5-7% with somatic-only BRCA mutations. Same drug (olaparib), different CDx, different patient population.</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CASE STUDY 4 / PD-L1 &amp; PEMBROLIZUMAB</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Continuous Biomarker Complexity: PD-L1 IHC and TMB</a:t>
            </a:r>
            <a:endParaRPr lang="en-US" sz="2600" dirty="0"/>
          </a:p>
        </p:txBody>
      </p:sp>
      <p:sp>
        <p:nvSpPr>
          <p:cNvPr id="7" name="Text 4"/>
          <p:cNvSpPr/>
          <p:nvPr/>
        </p:nvSpPr>
        <p:spPr>
          <a:xfrm>
            <a:off x="457200" y="1234440"/>
            <a:ext cx="2377440" cy="310896"/>
          </a:xfrm>
          <a:prstGeom prst="rect">
            <a:avLst/>
          </a:prstGeom>
          <a:solidFill>
            <a:srgbClr val="1A2A3A"/>
          </a:solid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Indication</a:t>
            </a:r>
            <a:endParaRPr lang="en-US" sz="900" dirty="0"/>
          </a:p>
        </p:txBody>
      </p:sp>
      <p:sp>
        <p:nvSpPr>
          <p:cNvPr id="8" name="Text 5"/>
          <p:cNvSpPr/>
          <p:nvPr/>
        </p:nvSpPr>
        <p:spPr>
          <a:xfrm>
            <a:off x="2852928" y="1234440"/>
            <a:ext cx="2834640" cy="310896"/>
          </a:xfrm>
          <a:prstGeom prst="rect">
            <a:avLst/>
          </a:prstGeom>
          <a:solidFill>
            <a:srgbClr val="1A2A3A"/>
          </a:solid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Required CDx</a:t>
            </a:r>
            <a:endParaRPr lang="en-US" sz="900" dirty="0"/>
          </a:p>
        </p:txBody>
      </p:sp>
      <p:sp>
        <p:nvSpPr>
          <p:cNvPr id="9" name="Text 6"/>
          <p:cNvSpPr/>
          <p:nvPr/>
        </p:nvSpPr>
        <p:spPr>
          <a:xfrm>
            <a:off x="5705856" y="1234440"/>
            <a:ext cx="2980944" cy="310896"/>
          </a:xfrm>
          <a:prstGeom prst="rect">
            <a:avLst/>
          </a:prstGeom>
          <a:solidFill>
            <a:srgbClr val="1A2A3A"/>
          </a:solidFill>
          <a:ln/>
        </p:spPr>
        <p:txBody>
          <a:bodyPr wrap="square"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Threshold / Note</a:t>
            </a:r>
            <a:endParaRPr lang="en-US" sz="900" dirty="0"/>
          </a:p>
        </p:txBody>
      </p:sp>
      <p:sp>
        <p:nvSpPr>
          <p:cNvPr id="10" name="Shape 7"/>
          <p:cNvSpPr/>
          <p:nvPr/>
        </p:nvSpPr>
        <p:spPr>
          <a:xfrm>
            <a:off x="457200" y="1572768"/>
            <a:ext cx="2377440" cy="576072"/>
          </a:xfrm>
          <a:prstGeom prst="rect">
            <a:avLst>
              <a:gd name="adj" fmla="val 3175"/>
            </a:avLst>
          </a:prstGeom>
          <a:solidFill>
            <a:srgbClr val="FEF3C7"/>
          </a:solidFill>
          <a:ln/>
        </p:spPr>
      </p:sp>
      <p:sp>
        <p:nvSpPr>
          <p:cNvPr id="11" name="Text 8"/>
          <p:cNvSpPr/>
          <p:nvPr/>
        </p:nvSpPr>
        <p:spPr>
          <a:xfrm>
            <a:off x="502920" y="1609344"/>
            <a:ext cx="22860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NSCLC 1L Monotherapy</a:t>
            </a:r>
            <a:endParaRPr lang="en-US" sz="950" dirty="0"/>
          </a:p>
        </p:txBody>
      </p:sp>
      <p:sp>
        <p:nvSpPr>
          <p:cNvPr id="12" name="Shape 9"/>
          <p:cNvSpPr/>
          <p:nvPr/>
        </p:nvSpPr>
        <p:spPr>
          <a:xfrm>
            <a:off x="2852928" y="1572768"/>
            <a:ext cx="2834640" cy="576072"/>
          </a:xfrm>
          <a:prstGeom prst="rect">
            <a:avLst>
              <a:gd name="adj" fmla="val 3175"/>
            </a:avLst>
          </a:prstGeom>
          <a:solidFill>
            <a:srgbClr val="F9FAFB"/>
          </a:solidFill>
          <a:ln/>
        </p:spPr>
      </p:sp>
      <p:sp>
        <p:nvSpPr>
          <p:cNvPr id="13" name="Text 10"/>
          <p:cNvSpPr/>
          <p:nvPr/>
        </p:nvSpPr>
        <p:spPr>
          <a:xfrm>
            <a:off x="2898648" y="1609344"/>
            <a:ext cx="27432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PD-L1 IHC 22C3 pharmDx</a:t>
            </a:r>
            <a:endParaRPr lang="en-US" sz="950" dirty="0"/>
          </a:p>
        </p:txBody>
      </p:sp>
      <p:sp>
        <p:nvSpPr>
          <p:cNvPr id="14" name="Shape 11"/>
          <p:cNvSpPr/>
          <p:nvPr/>
        </p:nvSpPr>
        <p:spPr>
          <a:xfrm>
            <a:off x="5705856" y="1572768"/>
            <a:ext cx="2980944" cy="576072"/>
          </a:xfrm>
          <a:prstGeom prst="rect">
            <a:avLst>
              <a:gd name="adj" fmla="val 3175"/>
            </a:avLst>
          </a:prstGeom>
          <a:solidFill>
            <a:srgbClr val="F9FAFB"/>
          </a:solidFill>
          <a:ln/>
        </p:spPr>
      </p:sp>
      <p:sp>
        <p:nvSpPr>
          <p:cNvPr id="15" name="Text 12"/>
          <p:cNvSpPr/>
          <p:nvPr/>
        </p:nvSpPr>
        <p:spPr>
          <a:xfrm>
            <a:off x="5751576" y="1609344"/>
            <a:ext cx="2889504"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TPS ≥50%  (~30% of NSCLC qualify)</a:t>
            </a:r>
            <a:endParaRPr lang="en-US" sz="950" dirty="0"/>
          </a:p>
        </p:txBody>
      </p:sp>
      <p:sp>
        <p:nvSpPr>
          <p:cNvPr id="16" name="Shape 13"/>
          <p:cNvSpPr/>
          <p:nvPr/>
        </p:nvSpPr>
        <p:spPr>
          <a:xfrm>
            <a:off x="457200" y="2185416"/>
            <a:ext cx="2377440" cy="576072"/>
          </a:xfrm>
          <a:prstGeom prst="rect">
            <a:avLst>
              <a:gd name="adj" fmla="val 3175"/>
            </a:avLst>
          </a:prstGeom>
          <a:solidFill>
            <a:srgbClr val="FEF9EE"/>
          </a:solidFill>
          <a:ln/>
        </p:spPr>
      </p:sp>
      <p:sp>
        <p:nvSpPr>
          <p:cNvPr id="17" name="Text 14"/>
          <p:cNvSpPr/>
          <p:nvPr/>
        </p:nvSpPr>
        <p:spPr>
          <a:xfrm>
            <a:off x="502920" y="2221992"/>
            <a:ext cx="22860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NSCLC 1L + Chemo Combo</a:t>
            </a:r>
            <a:endParaRPr lang="en-US" sz="950" dirty="0"/>
          </a:p>
        </p:txBody>
      </p:sp>
      <p:sp>
        <p:nvSpPr>
          <p:cNvPr id="18" name="Shape 15"/>
          <p:cNvSpPr/>
          <p:nvPr/>
        </p:nvSpPr>
        <p:spPr>
          <a:xfrm>
            <a:off x="2852928" y="2185416"/>
            <a:ext cx="2834640" cy="576072"/>
          </a:xfrm>
          <a:prstGeom prst="rect">
            <a:avLst>
              <a:gd name="adj" fmla="val 3175"/>
            </a:avLst>
          </a:prstGeom>
          <a:solidFill>
            <a:srgbClr val="F9FAFB"/>
          </a:solidFill>
          <a:ln/>
        </p:spPr>
      </p:sp>
      <p:sp>
        <p:nvSpPr>
          <p:cNvPr id="19" name="Text 16"/>
          <p:cNvSpPr/>
          <p:nvPr/>
        </p:nvSpPr>
        <p:spPr>
          <a:xfrm>
            <a:off x="2898648" y="2221992"/>
            <a:ext cx="27432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PD-L1 IHC 22C3 pharmDx</a:t>
            </a:r>
            <a:endParaRPr lang="en-US" sz="950" dirty="0"/>
          </a:p>
        </p:txBody>
      </p:sp>
      <p:sp>
        <p:nvSpPr>
          <p:cNvPr id="20" name="Shape 17"/>
          <p:cNvSpPr/>
          <p:nvPr/>
        </p:nvSpPr>
        <p:spPr>
          <a:xfrm>
            <a:off x="5705856" y="2185416"/>
            <a:ext cx="2980944" cy="576072"/>
          </a:xfrm>
          <a:prstGeom prst="rect">
            <a:avLst>
              <a:gd name="adj" fmla="val 3175"/>
            </a:avLst>
          </a:prstGeom>
          <a:solidFill>
            <a:srgbClr val="F9FAFB"/>
          </a:solidFill>
          <a:ln/>
        </p:spPr>
      </p:sp>
      <p:sp>
        <p:nvSpPr>
          <p:cNvPr id="21" name="Text 18"/>
          <p:cNvSpPr/>
          <p:nvPr/>
        </p:nvSpPr>
        <p:spPr>
          <a:xfrm>
            <a:off x="5751576" y="2221992"/>
            <a:ext cx="2889504"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TPS ≥1%</a:t>
            </a:r>
            <a:endParaRPr lang="en-US" sz="950" dirty="0"/>
          </a:p>
        </p:txBody>
      </p:sp>
      <p:sp>
        <p:nvSpPr>
          <p:cNvPr id="22" name="Shape 19"/>
          <p:cNvSpPr/>
          <p:nvPr/>
        </p:nvSpPr>
        <p:spPr>
          <a:xfrm>
            <a:off x="457200" y="2798064"/>
            <a:ext cx="2377440" cy="576072"/>
          </a:xfrm>
          <a:prstGeom prst="rect">
            <a:avLst>
              <a:gd name="adj" fmla="val 3175"/>
            </a:avLst>
          </a:prstGeom>
          <a:solidFill>
            <a:srgbClr val="F0FDF4"/>
          </a:solidFill>
          <a:ln/>
        </p:spPr>
      </p:sp>
      <p:sp>
        <p:nvSpPr>
          <p:cNvPr id="23" name="Text 20"/>
          <p:cNvSpPr/>
          <p:nvPr/>
        </p:nvSpPr>
        <p:spPr>
          <a:xfrm>
            <a:off x="502920" y="2834640"/>
            <a:ext cx="22860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Cervical Cancer 2L Mono</a:t>
            </a:r>
            <a:endParaRPr lang="en-US" sz="950" dirty="0"/>
          </a:p>
        </p:txBody>
      </p:sp>
      <p:sp>
        <p:nvSpPr>
          <p:cNvPr id="24" name="Shape 21"/>
          <p:cNvSpPr/>
          <p:nvPr/>
        </p:nvSpPr>
        <p:spPr>
          <a:xfrm>
            <a:off x="2852928" y="2798064"/>
            <a:ext cx="2834640" cy="576072"/>
          </a:xfrm>
          <a:prstGeom prst="rect">
            <a:avLst>
              <a:gd name="adj" fmla="val 3175"/>
            </a:avLst>
          </a:prstGeom>
          <a:solidFill>
            <a:srgbClr val="F9FAFB"/>
          </a:solidFill>
          <a:ln/>
        </p:spPr>
      </p:sp>
      <p:sp>
        <p:nvSpPr>
          <p:cNvPr id="25" name="Text 22"/>
          <p:cNvSpPr/>
          <p:nvPr/>
        </p:nvSpPr>
        <p:spPr>
          <a:xfrm>
            <a:off x="2898648" y="2834640"/>
            <a:ext cx="27432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PD-L1 IHC 22C3 pharmDx</a:t>
            </a:r>
            <a:endParaRPr lang="en-US" sz="950" dirty="0"/>
          </a:p>
        </p:txBody>
      </p:sp>
      <p:sp>
        <p:nvSpPr>
          <p:cNvPr id="26" name="Shape 23"/>
          <p:cNvSpPr/>
          <p:nvPr/>
        </p:nvSpPr>
        <p:spPr>
          <a:xfrm>
            <a:off x="5705856" y="2798064"/>
            <a:ext cx="2980944" cy="576072"/>
          </a:xfrm>
          <a:prstGeom prst="rect">
            <a:avLst>
              <a:gd name="adj" fmla="val 3175"/>
            </a:avLst>
          </a:prstGeom>
          <a:solidFill>
            <a:srgbClr val="F9FAFB"/>
          </a:solidFill>
          <a:ln/>
        </p:spPr>
      </p:sp>
      <p:sp>
        <p:nvSpPr>
          <p:cNvPr id="27" name="Text 24"/>
          <p:cNvSpPr/>
          <p:nvPr/>
        </p:nvSpPr>
        <p:spPr>
          <a:xfrm>
            <a:off x="5751576" y="2834640"/>
            <a:ext cx="2889504"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TPS ≥1%</a:t>
            </a:r>
            <a:endParaRPr lang="en-US" sz="950" dirty="0"/>
          </a:p>
        </p:txBody>
      </p:sp>
      <p:sp>
        <p:nvSpPr>
          <p:cNvPr id="28" name="Shape 25"/>
          <p:cNvSpPr/>
          <p:nvPr/>
        </p:nvSpPr>
        <p:spPr>
          <a:xfrm>
            <a:off x="457200" y="3410712"/>
            <a:ext cx="2377440" cy="576072"/>
          </a:xfrm>
          <a:prstGeom prst="rect">
            <a:avLst>
              <a:gd name="adj" fmla="val 3175"/>
            </a:avLst>
          </a:prstGeom>
          <a:solidFill>
            <a:srgbClr val="EFF6FF"/>
          </a:solidFill>
          <a:ln/>
        </p:spPr>
      </p:sp>
      <p:sp>
        <p:nvSpPr>
          <p:cNvPr id="29" name="Text 26"/>
          <p:cNvSpPr/>
          <p:nvPr/>
        </p:nvSpPr>
        <p:spPr>
          <a:xfrm>
            <a:off x="502920" y="3447288"/>
            <a:ext cx="22860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MSI-H / dMMR Tumours</a:t>
            </a:r>
            <a:endParaRPr lang="en-US" sz="950" dirty="0"/>
          </a:p>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(any histology)</a:t>
            </a:r>
            <a:endParaRPr lang="en-US" sz="950" dirty="0"/>
          </a:p>
        </p:txBody>
      </p:sp>
      <p:sp>
        <p:nvSpPr>
          <p:cNvPr id="30" name="Shape 27"/>
          <p:cNvSpPr/>
          <p:nvPr/>
        </p:nvSpPr>
        <p:spPr>
          <a:xfrm>
            <a:off x="2852928" y="3410712"/>
            <a:ext cx="2834640" cy="576072"/>
          </a:xfrm>
          <a:prstGeom prst="rect">
            <a:avLst>
              <a:gd name="adj" fmla="val 3175"/>
            </a:avLst>
          </a:prstGeom>
          <a:solidFill>
            <a:srgbClr val="F9FAFB"/>
          </a:solidFill>
          <a:ln/>
        </p:spPr>
      </p:sp>
      <p:sp>
        <p:nvSpPr>
          <p:cNvPr id="31" name="Text 28"/>
          <p:cNvSpPr/>
          <p:nvPr/>
        </p:nvSpPr>
        <p:spPr>
          <a:xfrm>
            <a:off x="2898648" y="3447288"/>
            <a:ext cx="27432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MMR IHC (local) or validated PCR</a:t>
            </a:r>
            <a:endParaRPr lang="en-US" sz="950" dirty="0"/>
          </a:p>
        </p:txBody>
      </p:sp>
      <p:sp>
        <p:nvSpPr>
          <p:cNvPr id="32" name="Shape 29"/>
          <p:cNvSpPr/>
          <p:nvPr/>
        </p:nvSpPr>
        <p:spPr>
          <a:xfrm>
            <a:off x="5705856" y="3410712"/>
            <a:ext cx="2980944" cy="576072"/>
          </a:xfrm>
          <a:prstGeom prst="rect">
            <a:avLst>
              <a:gd name="adj" fmla="val 3175"/>
            </a:avLst>
          </a:prstGeom>
          <a:solidFill>
            <a:srgbClr val="F9FAFB"/>
          </a:solidFill>
          <a:ln/>
        </p:spPr>
      </p:sp>
      <p:sp>
        <p:nvSpPr>
          <p:cNvPr id="33" name="Text 30"/>
          <p:cNvSpPr/>
          <p:nvPr/>
        </p:nvSpPr>
        <p:spPr>
          <a:xfrm>
            <a:off x="5751576" y="3447288"/>
            <a:ext cx="2889504"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No PD-L1 test required — histology-agnostic</a:t>
            </a:r>
            <a:endParaRPr lang="en-US" sz="950" dirty="0"/>
          </a:p>
        </p:txBody>
      </p:sp>
      <p:sp>
        <p:nvSpPr>
          <p:cNvPr id="34" name="Shape 31"/>
          <p:cNvSpPr/>
          <p:nvPr/>
        </p:nvSpPr>
        <p:spPr>
          <a:xfrm>
            <a:off x="457200" y="4023360"/>
            <a:ext cx="2377440" cy="576072"/>
          </a:xfrm>
          <a:prstGeom prst="rect">
            <a:avLst>
              <a:gd name="adj" fmla="val 3175"/>
            </a:avLst>
          </a:prstGeom>
          <a:solidFill>
            <a:srgbClr val="FAF5FF"/>
          </a:solidFill>
          <a:ln/>
        </p:spPr>
      </p:sp>
      <p:sp>
        <p:nvSpPr>
          <p:cNvPr id="35" name="Text 32"/>
          <p:cNvSpPr/>
          <p:nvPr/>
        </p:nvSpPr>
        <p:spPr>
          <a:xfrm>
            <a:off x="502920" y="4059936"/>
            <a:ext cx="22860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TMB-High Solid Tumours</a:t>
            </a:r>
            <a:endParaRPr lang="en-US" sz="950" dirty="0"/>
          </a:p>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(any histology)</a:t>
            </a:r>
            <a:endParaRPr lang="en-US" sz="950" dirty="0"/>
          </a:p>
        </p:txBody>
      </p:sp>
      <p:sp>
        <p:nvSpPr>
          <p:cNvPr id="36" name="Shape 33"/>
          <p:cNvSpPr/>
          <p:nvPr/>
        </p:nvSpPr>
        <p:spPr>
          <a:xfrm>
            <a:off x="2852928" y="4023360"/>
            <a:ext cx="2834640" cy="576072"/>
          </a:xfrm>
          <a:prstGeom prst="rect">
            <a:avLst>
              <a:gd name="adj" fmla="val 3175"/>
            </a:avLst>
          </a:prstGeom>
          <a:solidFill>
            <a:srgbClr val="F9FAFB"/>
          </a:solidFill>
          <a:ln/>
        </p:spPr>
      </p:sp>
      <p:sp>
        <p:nvSpPr>
          <p:cNvPr id="37" name="Text 34"/>
          <p:cNvSpPr/>
          <p:nvPr/>
        </p:nvSpPr>
        <p:spPr>
          <a:xfrm>
            <a:off x="2898648" y="4059936"/>
            <a:ext cx="2743200"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FoundationOne CDx</a:t>
            </a:r>
            <a:endParaRPr lang="en-US" sz="950" dirty="0"/>
          </a:p>
        </p:txBody>
      </p:sp>
      <p:sp>
        <p:nvSpPr>
          <p:cNvPr id="38" name="Shape 35"/>
          <p:cNvSpPr/>
          <p:nvPr/>
        </p:nvSpPr>
        <p:spPr>
          <a:xfrm>
            <a:off x="5705856" y="4023360"/>
            <a:ext cx="2980944" cy="576072"/>
          </a:xfrm>
          <a:prstGeom prst="rect">
            <a:avLst>
              <a:gd name="adj" fmla="val 3175"/>
            </a:avLst>
          </a:prstGeom>
          <a:solidFill>
            <a:srgbClr val="F9FAFB"/>
          </a:solidFill>
          <a:ln/>
        </p:spPr>
      </p:sp>
      <p:sp>
        <p:nvSpPr>
          <p:cNvPr id="39" name="Text 36"/>
          <p:cNvSpPr/>
          <p:nvPr/>
        </p:nvSpPr>
        <p:spPr>
          <a:xfrm>
            <a:off x="5751576" y="4059936"/>
            <a:ext cx="2889504" cy="502920"/>
          </a:xfrm>
          <a:prstGeom prst="rect">
            <a:avLst/>
          </a:prstGeom>
          <a:noFill/>
          <a:ln/>
        </p:spPr>
        <p:txBody>
          <a:bodyPr wrap="square" rtlCol="0" anchor="ctr"/>
          <a:lstStyle/>
          <a:p>
            <a:pPr indent="0" marL="0">
              <a:lnSpc>
                <a:spcPct val="120000"/>
              </a:lnSpc>
              <a:buNone/>
            </a:pPr>
            <a:r>
              <a:rPr lang="en-US" sz="950" dirty="0">
                <a:solidFill>
                  <a:srgbClr val="1A2A3A"/>
                </a:solidFill>
                <a:latin typeface="Calibri" pitchFamily="34" charset="0"/>
                <a:ea typeface="Calibri" pitchFamily="34" charset="-122"/>
                <a:cs typeface="Calibri" pitchFamily="34" charset="-120"/>
              </a:rPr>
              <a:t>TMB ≥10 mut/Mb — first pan-tumour genomic CDx (2020)</a:t>
            </a:r>
            <a:endParaRPr lang="en-US" sz="950" dirty="0"/>
          </a:p>
        </p:txBody>
      </p:sp>
      <p:sp>
        <p:nvSpPr>
          <p:cNvPr id="40" name="Text 37"/>
          <p:cNvSpPr/>
          <p:nvPr/>
        </p:nvSpPr>
        <p:spPr>
          <a:xfrm>
            <a:off x="457200" y="4709160"/>
            <a:ext cx="8229600" cy="320040"/>
          </a:xfrm>
          <a:prstGeom prst="rect">
            <a:avLst/>
          </a:prstGeom>
          <a:noFill/>
          <a:ln/>
        </p:spPr>
        <p:txBody>
          <a:bodyPr wrap="square" rtlCol="0" anchor="ctr"/>
          <a:lstStyle/>
          <a:p>
            <a:pPr algn="ctr" indent="0" marL="0">
              <a:buNone/>
            </a:pPr>
            <a:r>
              <a:rPr lang="en-US" sz="950" i="1" dirty="0">
                <a:solidFill>
                  <a:srgbClr val="9B1C2E"/>
                </a:solidFill>
                <a:latin typeface="Calibri" pitchFamily="34" charset="0"/>
                <a:ea typeface="Calibri" pitchFamily="34" charset="-122"/>
                <a:cs typeface="Calibri" pitchFamily="34" charset="-120"/>
              </a:rPr>
              <a:t>Key insight: For the same drug, 5 different testing approaches — different assays, different thresholds, different biological rationales.</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NGS PLATFORM CDX</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FoundationOne CDx: The Pan-Tumour NGS Paradigm</a:t>
            </a:r>
            <a:endParaRPr lang="en-US" sz="2600" dirty="0"/>
          </a:p>
        </p:txBody>
      </p:sp>
      <p:sp>
        <p:nvSpPr>
          <p:cNvPr id="7" name="Shape 4"/>
          <p:cNvSpPr/>
          <p:nvPr/>
        </p:nvSpPr>
        <p:spPr>
          <a:xfrm>
            <a:off x="457200" y="1188720"/>
            <a:ext cx="2743200" cy="3383280"/>
          </a:xfrm>
          <a:prstGeom prst="rect">
            <a:avLst>
              <a:gd name="adj" fmla="val 2000"/>
            </a:avLst>
          </a:prstGeom>
          <a:solidFill>
            <a:srgbClr val="1A2A3A"/>
          </a:solidFill>
          <a:ln/>
        </p:spPr>
      </p:sp>
      <p:sp>
        <p:nvSpPr>
          <p:cNvPr id="8" name="Text 5"/>
          <p:cNvSpPr/>
          <p:nvPr/>
        </p:nvSpPr>
        <p:spPr>
          <a:xfrm>
            <a:off x="457200" y="1298448"/>
            <a:ext cx="2743200" cy="1097280"/>
          </a:xfrm>
          <a:prstGeom prst="rect">
            <a:avLst/>
          </a:prstGeom>
          <a:noFill/>
          <a:ln/>
        </p:spPr>
        <p:txBody>
          <a:bodyPr wrap="square" rtlCol="0" anchor="ctr"/>
          <a:lstStyle/>
          <a:p>
            <a:pPr algn="ctr" indent="0" marL="0">
              <a:buNone/>
            </a:pPr>
            <a:r>
              <a:rPr lang="en-US" sz="7200" b="1" dirty="0">
                <a:solidFill>
                  <a:srgbClr val="C9922A"/>
                </a:solidFill>
                <a:latin typeface="Cambria" pitchFamily="34" charset="0"/>
                <a:ea typeface="Cambria" pitchFamily="34" charset="-122"/>
                <a:cs typeface="Cambria" pitchFamily="34" charset="-120"/>
              </a:rPr>
              <a:t>324</a:t>
            </a:r>
            <a:endParaRPr lang="en-US" sz="7200" dirty="0"/>
          </a:p>
        </p:txBody>
      </p:sp>
      <p:sp>
        <p:nvSpPr>
          <p:cNvPr id="9" name="Text 6"/>
          <p:cNvSpPr/>
          <p:nvPr/>
        </p:nvSpPr>
        <p:spPr>
          <a:xfrm>
            <a:off x="457200" y="2432304"/>
            <a:ext cx="2743200" cy="530352"/>
          </a:xfrm>
          <a:prstGeom prst="rect">
            <a:avLst/>
          </a:prstGeom>
          <a:noFill/>
          <a:ln/>
        </p:spPr>
        <p:txBody>
          <a:bodyPr wrap="square" rtlCol="0" anchor="ctr"/>
          <a:lstStyle/>
          <a:p>
            <a:pPr algn="ctr" indent="0" marL="0">
              <a:lnSpc>
                <a:spcPct val="130000"/>
              </a:lnSpc>
              <a:buNone/>
            </a:pPr>
            <a:r>
              <a:rPr lang="en-US" sz="1200" dirty="0">
                <a:solidFill>
                  <a:srgbClr val="FFFFFF"/>
                </a:solidFill>
                <a:latin typeface="Calibri" pitchFamily="34" charset="0"/>
                <a:ea typeface="Calibri" pitchFamily="34" charset="-122"/>
                <a:cs typeface="Calibri" pitchFamily="34" charset="-120"/>
              </a:rPr>
              <a:t>cancer-related genes</a:t>
            </a:r>
            <a:endParaRPr lang="en-US" sz="1200" dirty="0"/>
          </a:p>
          <a:p>
            <a:pPr algn="ctr" indent="0" marL="0">
              <a:lnSpc>
                <a:spcPct val="130000"/>
              </a:lnSpc>
              <a:buNone/>
            </a:pPr>
            <a:r>
              <a:rPr lang="en-US" sz="1200" dirty="0">
                <a:solidFill>
                  <a:srgbClr val="FFFFFF"/>
                </a:solidFill>
                <a:latin typeface="Calibri" pitchFamily="34" charset="0"/>
                <a:ea typeface="Calibri" pitchFamily="34" charset="-122"/>
                <a:cs typeface="Calibri" pitchFamily="34" charset="-120"/>
              </a:rPr>
              <a:t>analysed in one test</a:t>
            </a:r>
            <a:endParaRPr lang="en-US" sz="1200" dirty="0"/>
          </a:p>
        </p:txBody>
      </p:sp>
      <p:sp>
        <p:nvSpPr>
          <p:cNvPr id="10" name="Text 7"/>
          <p:cNvSpPr/>
          <p:nvPr/>
        </p:nvSpPr>
        <p:spPr>
          <a:xfrm>
            <a:off x="548640" y="3017520"/>
            <a:ext cx="2560320" cy="731520"/>
          </a:xfrm>
          <a:prstGeom prst="rect">
            <a:avLst/>
          </a:prstGeom>
          <a:noFill/>
          <a:ln/>
        </p:spPr>
        <p:txBody>
          <a:bodyPr wrap="square" rtlCol="0" anchor="ctr"/>
          <a:lstStyle/>
          <a:p>
            <a:pPr algn="ctr" indent="0" marL="0">
              <a:lnSpc>
                <a:spcPct val="145000"/>
              </a:lnSpc>
              <a:buNone/>
            </a:pPr>
            <a:r>
              <a:rPr lang="en-US" sz="1100" dirty="0">
                <a:solidFill>
                  <a:srgbClr val="3AACBF"/>
                </a:solidFill>
                <a:latin typeface="Calibri" pitchFamily="34" charset="0"/>
                <a:ea typeface="Calibri" pitchFamily="34" charset="-122"/>
                <a:cs typeface="Calibri" pitchFamily="34" charset="-120"/>
              </a:rPr>
              <a:t>+ TMB status</a:t>
            </a:r>
            <a:endParaRPr lang="en-US" sz="1100" dirty="0"/>
          </a:p>
          <a:p>
            <a:pPr algn="ctr" indent="0" marL="0">
              <a:lnSpc>
                <a:spcPct val="145000"/>
              </a:lnSpc>
              <a:buNone/>
            </a:pPr>
            <a:r>
              <a:rPr lang="en-US" sz="1100" dirty="0">
                <a:solidFill>
                  <a:srgbClr val="3AACBF"/>
                </a:solidFill>
                <a:latin typeface="Calibri" pitchFamily="34" charset="0"/>
                <a:ea typeface="Calibri" pitchFamily="34" charset="-122"/>
                <a:cs typeface="Calibri" pitchFamily="34" charset="-120"/>
              </a:rPr>
              <a:t>+ MSI status</a:t>
            </a:r>
            <a:endParaRPr lang="en-US" sz="1100" dirty="0"/>
          </a:p>
          <a:p>
            <a:pPr algn="ctr" indent="0" marL="0">
              <a:lnSpc>
                <a:spcPct val="145000"/>
              </a:lnSpc>
              <a:buNone/>
            </a:pPr>
            <a:r>
              <a:rPr lang="en-US" sz="1100" dirty="0">
                <a:solidFill>
                  <a:srgbClr val="3AACBF"/>
                </a:solidFill>
                <a:latin typeface="Calibri" pitchFamily="34" charset="0"/>
                <a:ea typeface="Calibri" pitchFamily="34" charset="-122"/>
                <a:cs typeface="Calibri" pitchFamily="34" charset="-120"/>
              </a:rPr>
              <a:t>+ Genomic signatures</a:t>
            </a:r>
            <a:endParaRPr lang="en-US" sz="1100" dirty="0"/>
          </a:p>
        </p:txBody>
      </p:sp>
      <p:sp>
        <p:nvSpPr>
          <p:cNvPr id="11" name="Text 8"/>
          <p:cNvSpPr/>
          <p:nvPr/>
        </p:nvSpPr>
        <p:spPr>
          <a:xfrm>
            <a:off x="548640" y="3794760"/>
            <a:ext cx="2560320" cy="347472"/>
          </a:xfrm>
          <a:prstGeom prst="rect">
            <a:avLst/>
          </a:prstGeom>
          <a:noFill/>
          <a:ln/>
        </p:spPr>
        <p:txBody>
          <a:bodyPr wrap="square" rtlCol="0" anchor="ctr"/>
          <a:lstStyle/>
          <a:p>
            <a:pPr algn="ctr" indent="0" marL="0">
              <a:buNone/>
            </a:pPr>
            <a:r>
              <a:rPr lang="en-US" sz="950" dirty="0">
                <a:solidFill>
                  <a:srgbClr val="6B7280"/>
                </a:solidFill>
                <a:latin typeface="Calibri" pitchFamily="34" charset="0"/>
                <a:ea typeface="Calibri" pitchFamily="34" charset="-122"/>
                <a:cs typeface="Calibri" pitchFamily="34" charset="-120"/>
              </a:rPr>
              <a:t>Approved: Nov 2017 (P170019)</a:t>
            </a:r>
            <a:endParaRPr lang="en-US" sz="950" dirty="0"/>
          </a:p>
        </p:txBody>
      </p:sp>
      <p:sp>
        <p:nvSpPr>
          <p:cNvPr id="12" name="Text 9"/>
          <p:cNvSpPr/>
          <p:nvPr/>
        </p:nvSpPr>
        <p:spPr>
          <a:xfrm>
            <a:off x="548640" y="4169664"/>
            <a:ext cx="2560320" cy="274320"/>
          </a:xfrm>
          <a:prstGeom prst="rect">
            <a:avLst/>
          </a:prstGeom>
          <a:noFill/>
          <a:ln/>
        </p:spPr>
        <p:txBody>
          <a:bodyPr wrap="square" rtlCol="0" anchor="ctr"/>
          <a:lstStyle/>
          <a:p>
            <a:pPr algn="ctr" indent="0" marL="0">
              <a:buNone/>
            </a:pPr>
            <a:r>
              <a:rPr lang="en-US" sz="950" dirty="0">
                <a:solidFill>
                  <a:srgbClr val="6B7280"/>
                </a:solidFill>
                <a:latin typeface="Calibri" pitchFamily="34" charset="0"/>
                <a:ea typeface="Calibri" pitchFamily="34" charset="-122"/>
                <a:cs typeface="Calibri" pitchFamily="34" charset="-120"/>
              </a:rPr>
              <a:t>Foundation Medicine / Roche</a:t>
            </a:r>
            <a:endParaRPr lang="en-US" sz="950" dirty="0"/>
          </a:p>
        </p:txBody>
      </p:sp>
      <p:sp>
        <p:nvSpPr>
          <p:cNvPr id="13" name="Shape 10"/>
          <p:cNvSpPr/>
          <p:nvPr/>
        </p:nvSpPr>
        <p:spPr>
          <a:xfrm>
            <a:off x="3401568" y="1188720"/>
            <a:ext cx="2788920" cy="749808"/>
          </a:xfrm>
          <a:prstGeom prst="rect">
            <a:avLst>
              <a:gd name="adj" fmla="val 4878"/>
            </a:avLst>
          </a:prstGeom>
          <a:solidFill>
            <a:srgbClr val="EFF6FF"/>
          </a:solidFill>
          <a:ln/>
        </p:spPr>
      </p:sp>
      <p:sp>
        <p:nvSpPr>
          <p:cNvPr id="14" name="Text 11"/>
          <p:cNvSpPr/>
          <p:nvPr/>
        </p:nvSpPr>
        <p:spPr>
          <a:xfrm>
            <a:off x="3493008" y="1234440"/>
            <a:ext cx="2606040" cy="256032"/>
          </a:xfrm>
          <a:prstGeom prst="rect">
            <a:avLst/>
          </a:prstGeom>
          <a:noFill/>
          <a:ln/>
        </p:spPr>
        <p:txBody>
          <a:bodyPr wrap="square" rtlCol="0" anchor="ctr"/>
          <a:lstStyle/>
          <a:p>
            <a:pPr indent="0" marL="0">
              <a:buNone/>
            </a:pPr>
            <a:r>
              <a:rPr lang="en-US" sz="1000" b="1" dirty="0">
                <a:solidFill>
                  <a:srgbClr val="2A7A8C"/>
                </a:solidFill>
                <a:latin typeface="Calibri" pitchFamily="34" charset="0"/>
                <a:ea typeface="Calibri" pitchFamily="34" charset="-122"/>
                <a:cs typeface="Calibri" pitchFamily="34" charset="-120"/>
              </a:rPr>
              <a:t>EGFR Ex19del / L858R</a:t>
            </a:r>
            <a:endParaRPr lang="en-US" sz="1000" dirty="0"/>
          </a:p>
        </p:txBody>
      </p:sp>
      <p:sp>
        <p:nvSpPr>
          <p:cNvPr id="15" name="Text 12"/>
          <p:cNvSpPr/>
          <p:nvPr/>
        </p:nvSpPr>
        <p:spPr>
          <a:xfrm>
            <a:off x="3493008" y="1499616"/>
            <a:ext cx="2606040" cy="201168"/>
          </a:xfrm>
          <a:prstGeom prst="rect">
            <a:avLst/>
          </a:prstGeom>
          <a:noFill/>
          <a:ln/>
        </p:spPr>
        <p:txBody>
          <a:bodyPr wrap="square" rtlCol="0" anchor="ctr"/>
          <a:lstStyle/>
          <a:p>
            <a:pPr indent="0" marL="0">
              <a:buNone/>
            </a:pPr>
            <a:r>
              <a:rPr lang="en-US" sz="900" dirty="0">
                <a:solidFill>
                  <a:srgbClr val="9B1C2E"/>
                </a:solidFill>
                <a:latin typeface="Calibri" pitchFamily="34" charset="0"/>
                <a:ea typeface="Calibri" pitchFamily="34" charset="-122"/>
                <a:cs typeface="Calibri" pitchFamily="34" charset="-120"/>
              </a:rPr>
              <a:t>NSCLC</a:t>
            </a:r>
            <a:endParaRPr lang="en-US" sz="900" dirty="0"/>
          </a:p>
        </p:txBody>
      </p:sp>
      <p:sp>
        <p:nvSpPr>
          <p:cNvPr id="16" name="Text 13"/>
          <p:cNvSpPr/>
          <p:nvPr/>
        </p:nvSpPr>
        <p:spPr>
          <a:xfrm>
            <a:off x="3493008" y="1682496"/>
            <a:ext cx="2606040" cy="201168"/>
          </a:xfrm>
          <a:prstGeom prst="rect">
            <a:avLst/>
          </a:prstGeom>
          <a:noFill/>
          <a:ln/>
        </p:spPr>
        <p:txBody>
          <a:bodyPr wrap="square" rtlCol="0" anchor="ctr"/>
          <a:lstStyle/>
          <a:p>
            <a:pPr indent="0" marL="0">
              <a:buNone/>
            </a:pPr>
            <a:r>
              <a:rPr lang="en-US" sz="850" dirty="0">
                <a:solidFill>
                  <a:srgbClr val="6B7280"/>
                </a:solidFill>
                <a:latin typeface="Calibri" pitchFamily="34" charset="0"/>
                <a:ea typeface="Calibri" pitchFamily="34" charset="-122"/>
                <a:cs typeface="Calibri" pitchFamily="34" charset="-120"/>
              </a:rPr>
              <a:t>Osimertinib, Erlotinib, Gefitinib, Afatinib</a:t>
            </a:r>
            <a:endParaRPr lang="en-US" sz="850" dirty="0"/>
          </a:p>
        </p:txBody>
      </p:sp>
      <p:sp>
        <p:nvSpPr>
          <p:cNvPr id="17" name="Shape 14"/>
          <p:cNvSpPr/>
          <p:nvPr/>
        </p:nvSpPr>
        <p:spPr>
          <a:xfrm>
            <a:off x="6281928" y="1188720"/>
            <a:ext cx="2788920" cy="749808"/>
          </a:xfrm>
          <a:prstGeom prst="rect">
            <a:avLst>
              <a:gd name="adj" fmla="val 4878"/>
            </a:avLst>
          </a:prstGeom>
          <a:solidFill>
            <a:srgbClr val="EFF6FF"/>
          </a:solidFill>
          <a:ln/>
        </p:spPr>
      </p:sp>
      <p:sp>
        <p:nvSpPr>
          <p:cNvPr id="18" name="Text 15"/>
          <p:cNvSpPr/>
          <p:nvPr/>
        </p:nvSpPr>
        <p:spPr>
          <a:xfrm>
            <a:off x="6373368" y="1234440"/>
            <a:ext cx="2606040" cy="256032"/>
          </a:xfrm>
          <a:prstGeom prst="rect">
            <a:avLst/>
          </a:prstGeom>
          <a:noFill/>
          <a:ln/>
        </p:spPr>
        <p:txBody>
          <a:bodyPr wrap="square" rtlCol="0" anchor="ctr"/>
          <a:lstStyle/>
          <a:p>
            <a:pPr indent="0" marL="0">
              <a:buNone/>
            </a:pPr>
            <a:r>
              <a:rPr lang="en-US" sz="1000" b="1" dirty="0">
                <a:solidFill>
                  <a:srgbClr val="2A7A8C"/>
                </a:solidFill>
                <a:latin typeface="Calibri" pitchFamily="34" charset="0"/>
                <a:ea typeface="Calibri" pitchFamily="34" charset="-122"/>
                <a:cs typeface="Calibri" pitchFamily="34" charset="-120"/>
              </a:rPr>
              <a:t>ALK rearrangements</a:t>
            </a:r>
            <a:endParaRPr lang="en-US" sz="1000" dirty="0"/>
          </a:p>
        </p:txBody>
      </p:sp>
      <p:sp>
        <p:nvSpPr>
          <p:cNvPr id="19" name="Text 16"/>
          <p:cNvSpPr/>
          <p:nvPr/>
        </p:nvSpPr>
        <p:spPr>
          <a:xfrm>
            <a:off x="6373368" y="1499616"/>
            <a:ext cx="2606040" cy="201168"/>
          </a:xfrm>
          <a:prstGeom prst="rect">
            <a:avLst/>
          </a:prstGeom>
          <a:noFill/>
          <a:ln/>
        </p:spPr>
        <p:txBody>
          <a:bodyPr wrap="square" rtlCol="0" anchor="ctr"/>
          <a:lstStyle/>
          <a:p>
            <a:pPr indent="0" marL="0">
              <a:buNone/>
            </a:pPr>
            <a:r>
              <a:rPr lang="en-US" sz="900" dirty="0">
                <a:solidFill>
                  <a:srgbClr val="9B1C2E"/>
                </a:solidFill>
                <a:latin typeface="Calibri" pitchFamily="34" charset="0"/>
                <a:ea typeface="Calibri" pitchFamily="34" charset="-122"/>
                <a:cs typeface="Calibri" pitchFamily="34" charset="-120"/>
              </a:rPr>
              <a:t>NSCLC</a:t>
            </a:r>
            <a:endParaRPr lang="en-US" sz="900" dirty="0"/>
          </a:p>
        </p:txBody>
      </p:sp>
      <p:sp>
        <p:nvSpPr>
          <p:cNvPr id="20" name="Text 17"/>
          <p:cNvSpPr/>
          <p:nvPr/>
        </p:nvSpPr>
        <p:spPr>
          <a:xfrm>
            <a:off x="6373368" y="1682496"/>
            <a:ext cx="2606040" cy="201168"/>
          </a:xfrm>
          <a:prstGeom prst="rect">
            <a:avLst/>
          </a:prstGeom>
          <a:noFill/>
          <a:ln/>
        </p:spPr>
        <p:txBody>
          <a:bodyPr wrap="square" rtlCol="0" anchor="ctr"/>
          <a:lstStyle/>
          <a:p>
            <a:pPr indent="0" marL="0">
              <a:buNone/>
            </a:pPr>
            <a:r>
              <a:rPr lang="en-US" sz="850" dirty="0">
                <a:solidFill>
                  <a:srgbClr val="6B7280"/>
                </a:solidFill>
                <a:latin typeface="Calibri" pitchFamily="34" charset="0"/>
                <a:ea typeface="Calibri" pitchFamily="34" charset="-122"/>
                <a:cs typeface="Calibri" pitchFamily="34" charset="-120"/>
              </a:rPr>
              <a:t>Alectinib, Crizotinib, Ceritinib</a:t>
            </a:r>
            <a:endParaRPr lang="en-US" sz="850" dirty="0"/>
          </a:p>
        </p:txBody>
      </p:sp>
      <p:sp>
        <p:nvSpPr>
          <p:cNvPr id="21" name="Shape 18"/>
          <p:cNvSpPr/>
          <p:nvPr/>
        </p:nvSpPr>
        <p:spPr>
          <a:xfrm>
            <a:off x="3401568" y="1993392"/>
            <a:ext cx="2788920" cy="749808"/>
          </a:xfrm>
          <a:prstGeom prst="rect">
            <a:avLst>
              <a:gd name="adj" fmla="val 4878"/>
            </a:avLst>
          </a:prstGeom>
          <a:solidFill>
            <a:srgbClr val="EFF6FF"/>
          </a:solidFill>
          <a:ln/>
        </p:spPr>
      </p:sp>
      <p:sp>
        <p:nvSpPr>
          <p:cNvPr id="22" name="Text 19"/>
          <p:cNvSpPr/>
          <p:nvPr/>
        </p:nvSpPr>
        <p:spPr>
          <a:xfrm>
            <a:off x="3493008" y="2039112"/>
            <a:ext cx="2606040" cy="256032"/>
          </a:xfrm>
          <a:prstGeom prst="rect">
            <a:avLst/>
          </a:prstGeom>
          <a:noFill/>
          <a:ln/>
        </p:spPr>
        <p:txBody>
          <a:bodyPr wrap="square" rtlCol="0" anchor="ctr"/>
          <a:lstStyle/>
          <a:p>
            <a:pPr indent="0" marL="0">
              <a:buNone/>
            </a:pPr>
            <a:r>
              <a:rPr lang="en-US" sz="1000" b="1" dirty="0">
                <a:solidFill>
                  <a:srgbClr val="2A7A8C"/>
                </a:solidFill>
                <a:latin typeface="Calibri" pitchFamily="34" charset="0"/>
                <a:ea typeface="Calibri" pitchFamily="34" charset="-122"/>
                <a:cs typeface="Calibri" pitchFamily="34" charset="-120"/>
              </a:rPr>
              <a:t>BRAF V600E</a:t>
            </a:r>
            <a:endParaRPr lang="en-US" sz="1000" dirty="0"/>
          </a:p>
        </p:txBody>
      </p:sp>
      <p:sp>
        <p:nvSpPr>
          <p:cNvPr id="23" name="Text 20"/>
          <p:cNvSpPr/>
          <p:nvPr/>
        </p:nvSpPr>
        <p:spPr>
          <a:xfrm>
            <a:off x="3493008" y="2304288"/>
            <a:ext cx="2606040" cy="201168"/>
          </a:xfrm>
          <a:prstGeom prst="rect">
            <a:avLst/>
          </a:prstGeom>
          <a:noFill/>
          <a:ln/>
        </p:spPr>
        <p:txBody>
          <a:bodyPr wrap="square" rtlCol="0" anchor="ctr"/>
          <a:lstStyle/>
          <a:p>
            <a:pPr indent="0" marL="0">
              <a:buNone/>
            </a:pPr>
            <a:r>
              <a:rPr lang="en-US" sz="900" dirty="0">
                <a:solidFill>
                  <a:srgbClr val="9B1C2E"/>
                </a:solidFill>
                <a:latin typeface="Calibri" pitchFamily="34" charset="0"/>
                <a:ea typeface="Calibri" pitchFamily="34" charset="-122"/>
                <a:cs typeface="Calibri" pitchFamily="34" charset="-120"/>
              </a:rPr>
              <a:t>NSCLC, Melanoma</a:t>
            </a:r>
            <a:endParaRPr lang="en-US" sz="900" dirty="0"/>
          </a:p>
        </p:txBody>
      </p:sp>
      <p:sp>
        <p:nvSpPr>
          <p:cNvPr id="24" name="Text 21"/>
          <p:cNvSpPr/>
          <p:nvPr/>
        </p:nvSpPr>
        <p:spPr>
          <a:xfrm>
            <a:off x="3493008" y="2487168"/>
            <a:ext cx="2606040" cy="201168"/>
          </a:xfrm>
          <a:prstGeom prst="rect">
            <a:avLst/>
          </a:prstGeom>
          <a:noFill/>
          <a:ln/>
        </p:spPr>
        <p:txBody>
          <a:bodyPr wrap="square" rtlCol="0" anchor="ctr"/>
          <a:lstStyle/>
          <a:p>
            <a:pPr indent="0" marL="0">
              <a:buNone/>
            </a:pPr>
            <a:r>
              <a:rPr lang="en-US" sz="850" dirty="0">
                <a:solidFill>
                  <a:srgbClr val="6B7280"/>
                </a:solidFill>
                <a:latin typeface="Calibri" pitchFamily="34" charset="0"/>
                <a:ea typeface="Calibri" pitchFamily="34" charset="-122"/>
                <a:cs typeface="Calibri" pitchFamily="34" charset="-120"/>
              </a:rPr>
              <a:t>Dabrafenib + Trametinib</a:t>
            </a:r>
            <a:endParaRPr lang="en-US" sz="850" dirty="0"/>
          </a:p>
        </p:txBody>
      </p:sp>
      <p:sp>
        <p:nvSpPr>
          <p:cNvPr id="25" name="Shape 22"/>
          <p:cNvSpPr/>
          <p:nvPr/>
        </p:nvSpPr>
        <p:spPr>
          <a:xfrm>
            <a:off x="6281928" y="1993392"/>
            <a:ext cx="2788920" cy="749808"/>
          </a:xfrm>
          <a:prstGeom prst="rect">
            <a:avLst>
              <a:gd name="adj" fmla="val 4878"/>
            </a:avLst>
          </a:prstGeom>
          <a:solidFill>
            <a:srgbClr val="EFF6FF"/>
          </a:solidFill>
          <a:ln/>
        </p:spPr>
      </p:sp>
      <p:sp>
        <p:nvSpPr>
          <p:cNvPr id="26" name="Text 23"/>
          <p:cNvSpPr/>
          <p:nvPr/>
        </p:nvSpPr>
        <p:spPr>
          <a:xfrm>
            <a:off x="6373368" y="2039112"/>
            <a:ext cx="2606040" cy="256032"/>
          </a:xfrm>
          <a:prstGeom prst="rect">
            <a:avLst/>
          </a:prstGeom>
          <a:noFill/>
          <a:ln/>
        </p:spPr>
        <p:txBody>
          <a:bodyPr wrap="square" rtlCol="0" anchor="ctr"/>
          <a:lstStyle/>
          <a:p>
            <a:pPr indent="0" marL="0">
              <a:buNone/>
            </a:pPr>
            <a:r>
              <a:rPr lang="en-US" sz="1000" b="1" dirty="0">
                <a:solidFill>
                  <a:srgbClr val="2A7A8C"/>
                </a:solidFill>
                <a:latin typeface="Calibri" pitchFamily="34" charset="0"/>
                <a:ea typeface="Calibri" pitchFamily="34" charset="-122"/>
                <a:cs typeface="Calibri" pitchFamily="34" charset="-120"/>
              </a:rPr>
              <a:t>ERBB2 (HER2) amplification</a:t>
            </a:r>
            <a:endParaRPr lang="en-US" sz="1000" dirty="0"/>
          </a:p>
        </p:txBody>
      </p:sp>
      <p:sp>
        <p:nvSpPr>
          <p:cNvPr id="27" name="Text 24"/>
          <p:cNvSpPr/>
          <p:nvPr/>
        </p:nvSpPr>
        <p:spPr>
          <a:xfrm>
            <a:off x="6373368" y="2304288"/>
            <a:ext cx="2606040" cy="201168"/>
          </a:xfrm>
          <a:prstGeom prst="rect">
            <a:avLst/>
          </a:prstGeom>
          <a:noFill/>
          <a:ln/>
        </p:spPr>
        <p:txBody>
          <a:bodyPr wrap="square" rtlCol="0" anchor="ctr"/>
          <a:lstStyle/>
          <a:p>
            <a:pPr indent="0" marL="0">
              <a:buNone/>
            </a:pPr>
            <a:r>
              <a:rPr lang="en-US" sz="900" dirty="0">
                <a:solidFill>
                  <a:srgbClr val="9B1C2E"/>
                </a:solidFill>
                <a:latin typeface="Calibri" pitchFamily="34" charset="0"/>
                <a:ea typeface="Calibri" pitchFamily="34" charset="-122"/>
                <a:cs typeface="Calibri" pitchFamily="34" charset="-120"/>
              </a:rPr>
              <a:t>Breast, Gastric</a:t>
            </a:r>
            <a:endParaRPr lang="en-US" sz="900" dirty="0"/>
          </a:p>
        </p:txBody>
      </p:sp>
      <p:sp>
        <p:nvSpPr>
          <p:cNvPr id="28" name="Text 25"/>
          <p:cNvSpPr/>
          <p:nvPr/>
        </p:nvSpPr>
        <p:spPr>
          <a:xfrm>
            <a:off x="6373368" y="2487168"/>
            <a:ext cx="2606040" cy="201168"/>
          </a:xfrm>
          <a:prstGeom prst="rect">
            <a:avLst/>
          </a:prstGeom>
          <a:noFill/>
          <a:ln/>
        </p:spPr>
        <p:txBody>
          <a:bodyPr wrap="square" rtlCol="0" anchor="ctr"/>
          <a:lstStyle/>
          <a:p>
            <a:pPr indent="0" marL="0">
              <a:buNone/>
            </a:pPr>
            <a:r>
              <a:rPr lang="en-US" sz="850" dirty="0">
                <a:solidFill>
                  <a:srgbClr val="6B7280"/>
                </a:solidFill>
                <a:latin typeface="Calibri" pitchFamily="34" charset="0"/>
                <a:ea typeface="Calibri" pitchFamily="34" charset="-122"/>
                <a:cs typeface="Calibri" pitchFamily="34" charset="-120"/>
              </a:rPr>
              <a:t>Trastuzumab, Pertuzumab, T-DM1</a:t>
            </a:r>
            <a:endParaRPr lang="en-US" sz="850" dirty="0"/>
          </a:p>
        </p:txBody>
      </p:sp>
      <p:sp>
        <p:nvSpPr>
          <p:cNvPr id="29" name="Shape 26"/>
          <p:cNvSpPr/>
          <p:nvPr/>
        </p:nvSpPr>
        <p:spPr>
          <a:xfrm>
            <a:off x="3401568" y="2798064"/>
            <a:ext cx="2788920" cy="749808"/>
          </a:xfrm>
          <a:prstGeom prst="rect">
            <a:avLst>
              <a:gd name="adj" fmla="val 4878"/>
            </a:avLst>
          </a:prstGeom>
          <a:solidFill>
            <a:srgbClr val="EFF6FF"/>
          </a:solidFill>
          <a:ln/>
        </p:spPr>
      </p:sp>
      <p:sp>
        <p:nvSpPr>
          <p:cNvPr id="30" name="Text 27"/>
          <p:cNvSpPr/>
          <p:nvPr/>
        </p:nvSpPr>
        <p:spPr>
          <a:xfrm>
            <a:off x="3493008" y="2843784"/>
            <a:ext cx="2606040" cy="256032"/>
          </a:xfrm>
          <a:prstGeom prst="rect">
            <a:avLst/>
          </a:prstGeom>
          <a:noFill/>
          <a:ln/>
        </p:spPr>
        <p:txBody>
          <a:bodyPr wrap="square" rtlCol="0" anchor="ctr"/>
          <a:lstStyle/>
          <a:p>
            <a:pPr indent="0" marL="0">
              <a:buNone/>
            </a:pPr>
            <a:r>
              <a:rPr lang="en-US" sz="1000" b="1" dirty="0">
                <a:solidFill>
                  <a:srgbClr val="2A7A8C"/>
                </a:solidFill>
                <a:latin typeface="Calibri" pitchFamily="34" charset="0"/>
                <a:ea typeface="Calibri" pitchFamily="34" charset="-122"/>
                <a:cs typeface="Calibri" pitchFamily="34" charset="-120"/>
              </a:rPr>
              <a:t>BRCA1/2 alterations</a:t>
            </a:r>
            <a:endParaRPr lang="en-US" sz="1000" dirty="0"/>
          </a:p>
        </p:txBody>
      </p:sp>
      <p:sp>
        <p:nvSpPr>
          <p:cNvPr id="31" name="Text 28"/>
          <p:cNvSpPr/>
          <p:nvPr/>
        </p:nvSpPr>
        <p:spPr>
          <a:xfrm>
            <a:off x="3493008" y="3108960"/>
            <a:ext cx="2606040" cy="201168"/>
          </a:xfrm>
          <a:prstGeom prst="rect">
            <a:avLst/>
          </a:prstGeom>
          <a:noFill/>
          <a:ln/>
        </p:spPr>
        <p:txBody>
          <a:bodyPr wrap="square" rtlCol="0" anchor="ctr"/>
          <a:lstStyle/>
          <a:p>
            <a:pPr indent="0" marL="0">
              <a:buNone/>
            </a:pPr>
            <a:r>
              <a:rPr lang="en-US" sz="900" dirty="0">
                <a:solidFill>
                  <a:srgbClr val="9B1C2E"/>
                </a:solidFill>
                <a:latin typeface="Calibri" pitchFamily="34" charset="0"/>
                <a:ea typeface="Calibri" pitchFamily="34" charset="-122"/>
                <a:cs typeface="Calibri" pitchFamily="34" charset="-120"/>
              </a:rPr>
              <a:t>Multi-tumour</a:t>
            </a:r>
            <a:endParaRPr lang="en-US" sz="900" dirty="0"/>
          </a:p>
        </p:txBody>
      </p:sp>
      <p:sp>
        <p:nvSpPr>
          <p:cNvPr id="32" name="Text 29"/>
          <p:cNvSpPr/>
          <p:nvPr/>
        </p:nvSpPr>
        <p:spPr>
          <a:xfrm>
            <a:off x="3493008" y="3291840"/>
            <a:ext cx="2606040" cy="201168"/>
          </a:xfrm>
          <a:prstGeom prst="rect">
            <a:avLst/>
          </a:prstGeom>
          <a:noFill/>
          <a:ln/>
        </p:spPr>
        <p:txBody>
          <a:bodyPr wrap="square" rtlCol="0" anchor="ctr"/>
          <a:lstStyle/>
          <a:p>
            <a:pPr indent="0" marL="0">
              <a:buNone/>
            </a:pPr>
            <a:r>
              <a:rPr lang="en-US" sz="850" dirty="0">
                <a:solidFill>
                  <a:srgbClr val="6B7280"/>
                </a:solidFill>
                <a:latin typeface="Calibri" pitchFamily="34" charset="0"/>
                <a:ea typeface="Calibri" pitchFamily="34" charset="-122"/>
                <a:cs typeface="Calibri" pitchFamily="34" charset="-120"/>
              </a:rPr>
              <a:t>Olaparib (ovarian, breast, prostate, pancreatic)</a:t>
            </a:r>
            <a:endParaRPr lang="en-US" sz="850" dirty="0"/>
          </a:p>
        </p:txBody>
      </p:sp>
      <p:sp>
        <p:nvSpPr>
          <p:cNvPr id="33" name="Shape 30"/>
          <p:cNvSpPr/>
          <p:nvPr/>
        </p:nvSpPr>
        <p:spPr>
          <a:xfrm>
            <a:off x="6281928" y="2798064"/>
            <a:ext cx="2788920" cy="749808"/>
          </a:xfrm>
          <a:prstGeom prst="rect">
            <a:avLst>
              <a:gd name="adj" fmla="val 4878"/>
            </a:avLst>
          </a:prstGeom>
          <a:solidFill>
            <a:srgbClr val="EFF6FF"/>
          </a:solidFill>
          <a:ln/>
        </p:spPr>
      </p:sp>
      <p:sp>
        <p:nvSpPr>
          <p:cNvPr id="34" name="Text 31"/>
          <p:cNvSpPr/>
          <p:nvPr/>
        </p:nvSpPr>
        <p:spPr>
          <a:xfrm>
            <a:off x="6373368" y="2843784"/>
            <a:ext cx="2606040" cy="256032"/>
          </a:xfrm>
          <a:prstGeom prst="rect">
            <a:avLst/>
          </a:prstGeom>
          <a:noFill/>
          <a:ln/>
        </p:spPr>
        <p:txBody>
          <a:bodyPr wrap="square" rtlCol="0" anchor="ctr"/>
          <a:lstStyle/>
          <a:p>
            <a:pPr indent="0" marL="0">
              <a:buNone/>
            </a:pPr>
            <a:r>
              <a:rPr lang="en-US" sz="1000" b="1" dirty="0">
                <a:solidFill>
                  <a:srgbClr val="2A7A8C"/>
                </a:solidFill>
                <a:latin typeface="Calibri" pitchFamily="34" charset="0"/>
                <a:ea typeface="Calibri" pitchFamily="34" charset="-122"/>
                <a:cs typeface="Calibri" pitchFamily="34" charset="-120"/>
              </a:rPr>
              <a:t>PIK3CA mutations</a:t>
            </a:r>
            <a:endParaRPr lang="en-US" sz="1000" dirty="0"/>
          </a:p>
        </p:txBody>
      </p:sp>
      <p:sp>
        <p:nvSpPr>
          <p:cNvPr id="35" name="Text 32"/>
          <p:cNvSpPr/>
          <p:nvPr/>
        </p:nvSpPr>
        <p:spPr>
          <a:xfrm>
            <a:off x="6373368" y="3108960"/>
            <a:ext cx="2606040" cy="201168"/>
          </a:xfrm>
          <a:prstGeom prst="rect">
            <a:avLst/>
          </a:prstGeom>
          <a:noFill/>
          <a:ln/>
        </p:spPr>
        <p:txBody>
          <a:bodyPr wrap="square" rtlCol="0" anchor="ctr"/>
          <a:lstStyle/>
          <a:p>
            <a:pPr indent="0" marL="0">
              <a:buNone/>
            </a:pPr>
            <a:r>
              <a:rPr lang="en-US" sz="900" dirty="0">
                <a:solidFill>
                  <a:srgbClr val="9B1C2E"/>
                </a:solidFill>
                <a:latin typeface="Calibri" pitchFamily="34" charset="0"/>
                <a:ea typeface="Calibri" pitchFamily="34" charset="-122"/>
                <a:cs typeface="Calibri" pitchFamily="34" charset="-120"/>
              </a:rPr>
              <a:t>HR+/HER2- Breast</a:t>
            </a:r>
            <a:endParaRPr lang="en-US" sz="900" dirty="0"/>
          </a:p>
        </p:txBody>
      </p:sp>
      <p:sp>
        <p:nvSpPr>
          <p:cNvPr id="36" name="Text 33"/>
          <p:cNvSpPr/>
          <p:nvPr/>
        </p:nvSpPr>
        <p:spPr>
          <a:xfrm>
            <a:off x="6373368" y="3291840"/>
            <a:ext cx="2606040" cy="201168"/>
          </a:xfrm>
          <a:prstGeom prst="rect">
            <a:avLst/>
          </a:prstGeom>
          <a:noFill/>
          <a:ln/>
        </p:spPr>
        <p:txBody>
          <a:bodyPr wrap="square" rtlCol="0" anchor="ctr"/>
          <a:lstStyle/>
          <a:p>
            <a:pPr indent="0" marL="0">
              <a:buNone/>
            </a:pPr>
            <a:r>
              <a:rPr lang="en-US" sz="850" dirty="0">
                <a:solidFill>
                  <a:srgbClr val="6B7280"/>
                </a:solidFill>
                <a:latin typeface="Calibri" pitchFamily="34" charset="0"/>
                <a:ea typeface="Calibri" pitchFamily="34" charset="-122"/>
                <a:cs typeface="Calibri" pitchFamily="34" charset="-120"/>
              </a:rPr>
              <a:t>Alpelisib (Piqray)</a:t>
            </a:r>
            <a:endParaRPr lang="en-US" sz="850" dirty="0"/>
          </a:p>
        </p:txBody>
      </p:sp>
      <p:sp>
        <p:nvSpPr>
          <p:cNvPr id="37" name="Shape 34"/>
          <p:cNvSpPr/>
          <p:nvPr/>
        </p:nvSpPr>
        <p:spPr>
          <a:xfrm>
            <a:off x="3401568" y="3602736"/>
            <a:ext cx="2788920" cy="749808"/>
          </a:xfrm>
          <a:prstGeom prst="rect">
            <a:avLst>
              <a:gd name="adj" fmla="val 4878"/>
            </a:avLst>
          </a:prstGeom>
          <a:solidFill>
            <a:srgbClr val="EFF6FF"/>
          </a:solidFill>
          <a:ln/>
        </p:spPr>
      </p:sp>
      <p:sp>
        <p:nvSpPr>
          <p:cNvPr id="38" name="Text 35"/>
          <p:cNvSpPr/>
          <p:nvPr/>
        </p:nvSpPr>
        <p:spPr>
          <a:xfrm>
            <a:off x="3493008" y="3648456"/>
            <a:ext cx="2606040" cy="256032"/>
          </a:xfrm>
          <a:prstGeom prst="rect">
            <a:avLst/>
          </a:prstGeom>
          <a:noFill/>
          <a:ln/>
        </p:spPr>
        <p:txBody>
          <a:bodyPr wrap="square" rtlCol="0" anchor="ctr"/>
          <a:lstStyle/>
          <a:p>
            <a:pPr indent="0" marL="0">
              <a:buNone/>
            </a:pPr>
            <a:r>
              <a:rPr lang="en-US" sz="1000" b="1" dirty="0">
                <a:solidFill>
                  <a:srgbClr val="2A7A8C"/>
                </a:solidFill>
                <a:latin typeface="Calibri" pitchFamily="34" charset="0"/>
                <a:ea typeface="Calibri" pitchFamily="34" charset="-122"/>
                <a:cs typeface="Calibri" pitchFamily="34" charset="-120"/>
              </a:rPr>
              <a:t>MET exon 14 skipping</a:t>
            </a:r>
            <a:endParaRPr lang="en-US" sz="1000" dirty="0"/>
          </a:p>
        </p:txBody>
      </p:sp>
      <p:sp>
        <p:nvSpPr>
          <p:cNvPr id="39" name="Text 36"/>
          <p:cNvSpPr/>
          <p:nvPr/>
        </p:nvSpPr>
        <p:spPr>
          <a:xfrm>
            <a:off x="3493008" y="3913632"/>
            <a:ext cx="2606040" cy="201168"/>
          </a:xfrm>
          <a:prstGeom prst="rect">
            <a:avLst/>
          </a:prstGeom>
          <a:noFill/>
          <a:ln/>
        </p:spPr>
        <p:txBody>
          <a:bodyPr wrap="square" rtlCol="0" anchor="ctr"/>
          <a:lstStyle/>
          <a:p>
            <a:pPr indent="0" marL="0">
              <a:buNone/>
            </a:pPr>
            <a:r>
              <a:rPr lang="en-US" sz="900" dirty="0">
                <a:solidFill>
                  <a:srgbClr val="9B1C2E"/>
                </a:solidFill>
                <a:latin typeface="Calibri" pitchFamily="34" charset="0"/>
                <a:ea typeface="Calibri" pitchFamily="34" charset="-122"/>
                <a:cs typeface="Calibri" pitchFamily="34" charset="-120"/>
              </a:rPr>
              <a:t>NSCLC</a:t>
            </a:r>
            <a:endParaRPr lang="en-US" sz="900" dirty="0"/>
          </a:p>
        </p:txBody>
      </p:sp>
      <p:sp>
        <p:nvSpPr>
          <p:cNvPr id="40" name="Text 37"/>
          <p:cNvSpPr/>
          <p:nvPr/>
        </p:nvSpPr>
        <p:spPr>
          <a:xfrm>
            <a:off x="3493008" y="4096512"/>
            <a:ext cx="2606040" cy="201168"/>
          </a:xfrm>
          <a:prstGeom prst="rect">
            <a:avLst/>
          </a:prstGeom>
          <a:noFill/>
          <a:ln/>
        </p:spPr>
        <p:txBody>
          <a:bodyPr wrap="square" rtlCol="0" anchor="ctr"/>
          <a:lstStyle/>
          <a:p>
            <a:pPr indent="0" marL="0">
              <a:buNone/>
            </a:pPr>
            <a:r>
              <a:rPr lang="en-US" sz="850" dirty="0">
                <a:solidFill>
                  <a:srgbClr val="6B7280"/>
                </a:solidFill>
                <a:latin typeface="Calibri" pitchFamily="34" charset="0"/>
                <a:ea typeface="Calibri" pitchFamily="34" charset="-122"/>
                <a:cs typeface="Calibri" pitchFamily="34" charset="-120"/>
              </a:rPr>
              <a:t>Capmatinib (Tabrecta)</a:t>
            </a:r>
            <a:endParaRPr lang="en-US" sz="850" dirty="0"/>
          </a:p>
        </p:txBody>
      </p:sp>
      <p:sp>
        <p:nvSpPr>
          <p:cNvPr id="41" name="Shape 38"/>
          <p:cNvSpPr/>
          <p:nvPr/>
        </p:nvSpPr>
        <p:spPr>
          <a:xfrm>
            <a:off x="6281928" y="3602736"/>
            <a:ext cx="2788920" cy="749808"/>
          </a:xfrm>
          <a:prstGeom prst="rect">
            <a:avLst>
              <a:gd name="adj" fmla="val 4878"/>
            </a:avLst>
          </a:prstGeom>
          <a:solidFill>
            <a:srgbClr val="EFF6FF"/>
          </a:solidFill>
          <a:ln/>
        </p:spPr>
      </p:sp>
      <p:sp>
        <p:nvSpPr>
          <p:cNvPr id="42" name="Text 39"/>
          <p:cNvSpPr/>
          <p:nvPr/>
        </p:nvSpPr>
        <p:spPr>
          <a:xfrm>
            <a:off x="6373368" y="3648456"/>
            <a:ext cx="2606040" cy="256032"/>
          </a:xfrm>
          <a:prstGeom prst="rect">
            <a:avLst/>
          </a:prstGeom>
          <a:noFill/>
          <a:ln/>
        </p:spPr>
        <p:txBody>
          <a:bodyPr wrap="square" rtlCol="0" anchor="ctr"/>
          <a:lstStyle/>
          <a:p>
            <a:pPr indent="0" marL="0">
              <a:buNone/>
            </a:pPr>
            <a:r>
              <a:rPr lang="en-US" sz="1000" b="1" dirty="0">
                <a:solidFill>
                  <a:srgbClr val="2A7A8C"/>
                </a:solidFill>
                <a:latin typeface="Calibri" pitchFamily="34" charset="0"/>
                <a:ea typeface="Calibri" pitchFamily="34" charset="-122"/>
                <a:cs typeface="Calibri" pitchFamily="34" charset="-120"/>
              </a:rPr>
              <a:t>TMB ≥10 mut/Mb</a:t>
            </a:r>
            <a:endParaRPr lang="en-US" sz="1000" dirty="0"/>
          </a:p>
        </p:txBody>
      </p:sp>
      <p:sp>
        <p:nvSpPr>
          <p:cNvPr id="43" name="Text 40"/>
          <p:cNvSpPr/>
          <p:nvPr/>
        </p:nvSpPr>
        <p:spPr>
          <a:xfrm>
            <a:off x="6373368" y="3913632"/>
            <a:ext cx="2606040" cy="201168"/>
          </a:xfrm>
          <a:prstGeom prst="rect">
            <a:avLst/>
          </a:prstGeom>
          <a:noFill/>
          <a:ln/>
        </p:spPr>
        <p:txBody>
          <a:bodyPr wrap="square" rtlCol="0" anchor="ctr"/>
          <a:lstStyle/>
          <a:p>
            <a:pPr indent="0" marL="0">
              <a:buNone/>
            </a:pPr>
            <a:r>
              <a:rPr lang="en-US" sz="900" dirty="0">
                <a:solidFill>
                  <a:srgbClr val="9B1C2E"/>
                </a:solidFill>
                <a:latin typeface="Calibri" pitchFamily="34" charset="0"/>
                <a:ea typeface="Calibri" pitchFamily="34" charset="-122"/>
                <a:cs typeface="Calibri" pitchFamily="34" charset="-120"/>
              </a:rPr>
              <a:t>All solid tumours</a:t>
            </a:r>
            <a:endParaRPr lang="en-US" sz="900" dirty="0"/>
          </a:p>
        </p:txBody>
      </p:sp>
      <p:sp>
        <p:nvSpPr>
          <p:cNvPr id="44" name="Text 41"/>
          <p:cNvSpPr/>
          <p:nvPr/>
        </p:nvSpPr>
        <p:spPr>
          <a:xfrm>
            <a:off x="6373368" y="4096512"/>
            <a:ext cx="2606040" cy="201168"/>
          </a:xfrm>
          <a:prstGeom prst="rect">
            <a:avLst/>
          </a:prstGeom>
          <a:noFill/>
          <a:ln/>
        </p:spPr>
        <p:txBody>
          <a:bodyPr wrap="square" rtlCol="0" anchor="ctr"/>
          <a:lstStyle/>
          <a:p>
            <a:pPr indent="0" marL="0">
              <a:buNone/>
            </a:pPr>
            <a:r>
              <a:rPr lang="en-US" sz="850" dirty="0">
                <a:solidFill>
                  <a:srgbClr val="6B7280"/>
                </a:solidFill>
                <a:latin typeface="Calibri" pitchFamily="34" charset="0"/>
                <a:ea typeface="Calibri" pitchFamily="34" charset="-122"/>
                <a:cs typeface="Calibri" pitchFamily="34" charset="-120"/>
              </a:rPr>
              <a:t>Pembrolizumab (Keytruda)</a:t>
            </a:r>
            <a:endParaRPr lang="en-US"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LIQUID BIOPSY</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ctDNA Liquid Biopsy as Companion Diagnostic</a:t>
            </a:r>
            <a:endParaRPr lang="en-US" sz="2600" dirty="0"/>
          </a:p>
        </p:txBody>
      </p:sp>
      <p:sp>
        <p:nvSpPr>
          <p:cNvPr id="7" name="Shape 4"/>
          <p:cNvSpPr/>
          <p:nvPr/>
        </p:nvSpPr>
        <p:spPr>
          <a:xfrm>
            <a:off x="457200" y="1234440"/>
            <a:ext cx="4114800" cy="3337560"/>
          </a:xfrm>
          <a:prstGeom prst="rect">
            <a:avLst>
              <a:gd name="adj" fmla="val 1644"/>
            </a:avLst>
          </a:prstGeom>
          <a:solidFill>
            <a:srgbClr val="1A2A3A"/>
          </a:solidFill>
          <a:ln/>
        </p:spPr>
      </p:sp>
      <p:sp>
        <p:nvSpPr>
          <p:cNvPr id="8" name="Text 5"/>
          <p:cNvSpPr/>
          <p:nvPr/>
        </p:nvSpPr>
        <p:spPr>
          <a:xfrm>
            <a:off x="594360" y="1353312"/>
            <a:ext cx="3840480" cy="292608"/>
          </a:xfrm>
          <a:prstGeom prst="rect">
            <a:avLst/>
          </a:prstGeom>
          <a:noFill/>
          <a:ln/>
        </p:spPr>
        <p:txBody>
          <a:bodyPr wrap="square" rtlCol="0" anchor="ctr"/>
          <a:lstStyle/>
          <a:p>
            <a:pPr indent="0" marL="0">
              <a:buNone/>
            </a:pPr>
            <a:r>
              <a:rPr lang="en-US" sz="1000" b="1" dirty="0">
                <a:solidFill>
                  <a:srgbClr val="C9922A"/>
                </a:solidFill>
                <a:latin typeface="Calibri" pitchFamily="34" charset="0"/>
                <a:ea typeface="Calibri" pitchFamily="34" charset="-122"/>
                <a:cs typeface="Calibri" pitchFamily="34" charset="-120"/>
              </a:rPr>
              <a:t>How ctDNA Liquid Biopsy CDx Works</a:t>
            </a:r>
            <a:endParaRPr lang="en-US" sz="1000" dirty="0"/>
          </a:p>
        </p:txBody>
      </p:sp>
      <p:sp>
        <p:nvSpPr>
          <p:cNvPr id="9" name="Text 6"/>
          <p:cNvSpPr/>
          <p:nvPr/>
        </p:nvSpPr>
        <p:spPr>
          <a:xfrm>
            <a:off x="594360" y="1682496"/>
            <a:ext cx="3840480" cy="640080"/>
          </a:xfrm>
          <a:prstGeom prst="rect">
            <a:avLst/>
          </a:prstGeom>
          <a:noFill/>
          <a:ln/>
        </p:spPr>
        <p:txBody>
          <a:bodyPr wrap="square" rtlCol="0" anchor="ctr"/>
          <a:lstStyle/>
          <a:p>
            <a:pPr indent="0" marL="0">
              <a:lnSpc>
                <a:spcPct val="140000"/>
              </a:lnSpc>
              <a:buNone/>
            </a:pPr>
            <a:r>
              <a:rPr lang="en-US" sz="1100" dirty="0">
                <a:solidFill>
                  <a:srgbClr val="FFFFFF"/>
                </a:solidFill>
                <a:latin typeface="Calibri" pitchFamily="34" charset="0"/>
                <a:ea typeface="Calibri" pitchFamily="34" charset="-122"/>
                <a:cs typeface="Calibri" pitchFamily="34" charset="-120"/>
              </a:rPr>
              <a:t>Tumour cells shed DNA fragments into blood circulation (ctDNA). A blood draw detects tumour mutations without tissue biopsy.</a:t>
            </a:r>
            <a:endParaRPr lang="en-US" sz="1100" dirty="0"/>
          </a:p>
        </p:txBody>
      </p:sp>
      <p:sp>
        <p:nvSpPr>
          <p:cNvPr id="10" name="Text 7"/>
          <p:cNvSpPr/>
          <p:nvPr/>
        </p:nvSpPr>
        <p:spPr>
          <a:xfrm>
            <a:off x="594360" y="2377440"/>
            <a:ext cx="3840480" cy="256032"/>
          </a:xfrm>
          <a:prstGeom prst="rect">
            <a:avLst/>
          </a:prstGeom>
          <a:noFill/>
          <a:ln/>
        </p:spPr>
        <p:txBody>
          <a:bodyPr wrap="square" rtlCol="0" anchor="ctr"/>
          <a:lstStyle/>
          <a:p>
            <a:pPr indent="0" marL="0">
              <a:buNone/>
            </a:pPr>
            <a:r>
              <a:rPr lang="en-US" sz="900" b="1" spc="100" kern="0" dirty="0">
                <a:solidFill>
                  <a:srgbClr val="3AACBF"/>
                </a:solidFill>
                <a:latin typeface="Calibri" pitchFamily="34" charset="0"/>
                <a:ea typeface="Calibri" pitchFamily="34" charset="-122"/>
                <a:cs typeface="Calibri" pitchFamily="34" charset="-120"/>
              </a:rPr>
              <a:t>FDA-APPROVED LIQUID BIOPSY CDx:</a:t>
            </a:r>
            <a:endParaRPr lang="en-US" sz="900" dirty="0"/>
          </a:p>
        </p:txBody>
      </p:sp>
      <p:sp>
        <p:nvSpPr>
          <p:cNvPr id="11" name="Text 8"/>
          <p:cNvSpPr/>
          <p:nvPr/>
        </p:nvSpPr>
        <p:spPr>
          <a:xfrm>
            <a:off x="594360" y="2679192"/>
            <a:ext cx="3840480" cy="1645920"/>
          </a:xfrm>
          <a:prstGeom prst="rect">
            <a:avLst/>
          </a:prstGeom>
          <a:noFill/>
          <a:ln/>
        </p:spPr>
        <p:txBody>
          <a:bodyPr wrap="square" rtlCol="0" anchor="ctr"/>
          <a:lstStyle/>
          <a:p>
            <a:pPr indent="0" marL="0">
              <a:lnSpc>
                <a:spcPct val="140000"/>
              </a:lnSpc>
              <a:buNone/>
            </a:pPr>
            <a:r>
              <a:rPr lang="en-US" sz="1050" dirty="0">
                <a:solidFill>
                  <a:srgbClr val="D1D5DB"/>
                </a:solidFill>
                <a:latin typeface="Calibri" pitchFamily="34" charset="0"/>
                <a:ea typeface="Calibri" pitchFamily="34" charset="-122"/>
                <a:cs typeface="Calibri" pitchFamily="34" charset="-120"/>
              </a:rPr>
              <a:t>Guardant360 CDx (Guardant Health)</a:t>
            </a:r>
            <a:endParaRPr lang="en-US" sz="1050" dirty="0"/>
          </a:p>
          <a:p>
            <a:pPr indent="0" marL="0">
              <a:lnSpc>
                <a:spcPct val="140000"/>
              </a:lnSpc>
              <a:buNone/>
            </a:pPr>
            <a:r>
              <a:rPr lang="en-US" sz="1050" dirty="0">
                <a:solidFill>
                  <a:srgbClr val="D1D5DB"/>
                </a:solidFill>
                <a:latin typeface="Calibri" pitchFamily="34" charset="0"/>
                <a:ea typeface="Calibri" pitchFamily="34" charset="-122"/>
                <a:cs typeface="Calibri" pitchFamily="34" charset="-120"/>
              </a:rPr>
              <a:t>EGFR Ex19del / L858R in plasma</a:t>
            </a:r>
            <a:endParaRPr lang="en-US" sz="1050" dirty="0"/>
          </a:p>
          <a:p>
            <a:pPr indent="0" marL="0">
              <a:lnSpc>
                <a:spcPct val="140000"/>
              </a:lnSpc>
              <a:buNone/>
            </a:pPr>
            <a:r>
              <a:rPr lang="en-US" sz="1050" dirty="0">
                <a:solidFill>
                  <a:srgbClr val="D1D5DB"/>
                </a:solidFill>
                <a:latin typeface="Calibri" pitchFamily="34" charset="0"/>
                <a:ea typeface="Calibri" pitchFamily="34" charset="-122"/>
                <a:cs typeface="Calibri" pitchFamily="34" charset="-120"/>
              </a:rPr>
              <a:t>For 1st-line osimertinib in NSCLC</a:t>
            </a:r>
            <a:endParaRPr lang="en-US" sz="1050" dirty="0"/>
          </a:p>
          <a:p>
            <a:pPr indent="0" marL="0">
              <a:lnSpc>
                <a:spcPct val="140000"/>
              </a:lnSpc>
              <a:buNone/>
            </a:pPr>
            <a:endParaRPr lang="en-US" sz="1050" dirty="0"/>
          </a:p>
          <a:p>
            <a:pPr indent="0" marL="0">
              <a:lnSpc>
                <a:spcPct val="140000"/>
              </a:lnSpc>
              <a:buNone/>
            </a:pPr>
            <a:r>
              <a:rPr lang="en-US" sz="1050" dirty="0">
                <a:solidFill>
                  <a:srgbClr val="D1D5DB"/>
                </a:solidFill>
                <a:latin typeface="Calibri" pitchFamily="34" charset="0"/>
                <a:ea typeface="Calibri" pitchFamily="34" charset="-122"/>
                <a:cs typeface="Calibri" pitchFamily="34" charset="-120"/>
              </a:rPr>
              <a:t>cobas EGFR Mutation Test v2 (Roche)</a:t>
            </a:r>
            <a:endParaRPr lang="en-US" sz="1050" dirty="0"/>
          </a:p>
          <a:p>
            <a:pPr indent="0" marL="0">
              <a:lnSpc>
                <a:spcPct val="140000"/>
              </a:lnSpc>
              <a:buNone/>
            </a:pPr>
            <a:r>
              <a:rPr lang="en-US" sz="1050" dirty="0">
                <a:solidFill>
                  <a:srgbClr val="D1D5DB"/>
                </a:solidFill>
                <a:latin typeface="Calibri" pitchFamily="34" charset="0"/>
                <a:ea typeface="Calibri" pitchFamily="34" charset="-122"/>
                <a:cs typeface="Calibri" pitchFamily="34" charset="-120"/>
              </a:rPr>
              <a:t>EGFR T790M in plasma</a:t>
            </a:r>
            <a:endParaRPr lang="en-US" sz="1050" dirty="0"/>
          </a:p>
          <a:p>
            <a:pPr indent="0" marL="0">
              <a:lnSpc>
                <a:spcPct val="140000"/>
              </a:lnSpc>
              <a:buNone/>
            </a:pPr>
            <a:r>
              <a:rPr lang="en-US" sz="1050" dirty="0">
                <a:solidFill>
                  <a:srgbClr val="D1D5DB"/>
                </a:solidFill>
                <a:latin typeface="Calibri" pitchFamily="34" charset="0"/>
                <a:ea typeface="Calibri" pitchFamily="34" charset="-122"/>
                <a:cs typeface="Calibri" pitchFamily="34" charset="-120"/>
              </a:rPr>
              <a:t>For 2nd-line osimertinib post-TKI</a:t>
            </a:r>
            <a:endParaRPr lang="en-US" sz="1050" dirty="0"/>
          </a:p>
        </p:txBody>
      </p:sp>
      <p:sp>
        <p:nvSpPr>
          <p:cNvPr id="12" name="Shape 9"/>
          <p:cNvSpPr/>
          <p:nvPr/>
        </p:nvSpPr>
        <p:spPr>
          <a:xfrm>
            <a:off x="4773168" y="1234440"/>
            <a:ext cx="3913632" cy="1600200"/>
          </a:xfrm>
          <a:prstGeom prst="rect">
            <a:avLst>
              <a:gd name="adj" fmla="val 3429"/>
            </a:avLst>
          </a:prstGeom>
          <a:solidFill>
            <a:srgbClr val="ECFDF5"/>
          </a:solidFill>
          <a:ln/>
        </p:spPr>
      </p:sp>
      <p:sp>
        <p:nvSpPr>
          <p:cNvPr id="13" name="Text 10"/>
          <p:cNvSpPr/>
          <p:nvPr/>
        </p:nvSpPr>
        <p:spPr>
          <a:xfrm>
            <a:off x="4910328" y="1344168"/>
            <a:ext cx="3639312" cy="274320"/>
          </a:xfrm>
          <a:prstGeom prst="rect">
            <a:avLst/>
          </a:prstGeom>
          <a:noFill/>
          <a:ln/>
        </p:spPr>
        <p:txBody>
          <a:bodyPr wrap="square" rtlCol="0" anchor="ctr"/>
          <a:lstStyle/>
          <a:p>
            <a:pPr indent="0" marL="0">
              <a:buNone/>
            </a:pPr>
            <a:r>
              <a:rPr lang="en-US" sz="1100" b="1" dirty="0">
                <a:solidFill>
                  <a:srgbClr val="059669"/>
                </a:solidFill>
                <a:latin typeface="Calibri" pitchFamily="34" charset="0"/>
                <a:ea typeface="Calibri" pitchFamily="34" charset="-122"/>
                <a:cs typeface="Calibri" pitchFamily="34" charset="-120"/>
              </a:rPr>
              <a:t>Advantages</a:t>
            </a:r>
            <a:endParaRPr lang="en-US" sz="1100" dirty="0"/>
          </a:p>
        </p:txBody>
      </p:sp>
      <p:sp>
        <p:nvSpPr>
          <p:cNvPr id="14" name="Text 11"/>
          <p:cNvSpPr/>
          <p:nvPr/>
        </p:nvSpPr>
        <p:spPr>
          <a:xfrm>
            <a:off x="4910328" y="1645920"/>
            <a:ext cx="3639312" cy="1005840"/>
          </a:xfrm>
          <a:prstGeom prst="rect">
            <a:avLst/>
          </a:prstGeom>
          <a:noFill/>
          <a:ln/>
        </p:spPr>
        <p:txBody>
          <a:bodyPr wrap="square" rtlCol="0" anchor="ctr"/>
          <a:lstStyle/>
          <a:p>
            <a:pPr indent="0" marL="0">
              <a:lnSpc>
                <a:spcPct val="135000"/>
              </a:lnSpc>
              <a:buNone/>
            </a:pPr>
            <a:r>
              <a:rPr lang="en-US" sz="1050" dirty="0">
                <a:solidFill>
                  <a:srgbClr val="1A2A3A"/>
                </a:solidFill>
                <a:latin typeface="Calibri" pitchFamily="34" charset="0"/>
                <a:ea typeface="Calibri" pitchFamily="34" charset="-122"/>
                <a:cs typeface="Calibri" pitchFamily="34" charset="-120"/>
              </a:rPr>
              <a:t>· Minimally invasive (blood draw)</a:t>
            </a:r>
            <a:endParaRPr lang="en-US" sz="1050" dirty="0"/>
          </a:p>
          <a:p>
            <a:pPr indent="0" marL="0">
              <a:lnSpc>
                <a:spcPct val="135000"/>
              </a:lnSpc>
              <a:buNone/>
            </a:pPr>
            <a:r>
              <a:rPr lang="en-US" sz="1050" dirty="0">
                <a:solidFill>
                  <a:srgbClr val="1A2A3A"/>
                </a:solidFill>
                <a:latin typeface="Calibri" pitchFamily="34" charset="0"/>
                <a:ea typeface="Calibri" pitchFamily="34" charset="-122"/>
                <a:cs typeface="Calibri" pitchFamily="34" charset="-120"/>
              </a:rPr>
              <a:t>· Captures tumour heterogeneity from multiple sites</a:t>
            </a:r>
            <a:endParaRPr lang="en-US" sz="1050" dirty="0"/>
          </a:p>
          <a:p>
            <a:pPr indent="0" marL="0">
              <a:lnSpc>
                <a:spcPct val="135000"/>
              </a:lnSpc>
              <a:buNone/>
            </a:pPr>
            <a:r>
              <a:rPr lang="en-US" sz="1050" dirty="0">
                <a:solidFill>
                  <a:srgbClr val="1A2A3A"/>
                </a:solidFill>
                <a:latin typeface="Calibri" pitchFamily="34" charset="0"/>
                <a:ea typeface="Calibri" pitchFamily="34" charset="-122"/>
                <a:cs typeface="Calibri" pitchFamily="34" charset="-120"/>
              </a:rPr>
              <a:t>· Repeatable — tracks mutation evolution during treatment</a:t>
            </a:r>
            <a:endParaRPr lang="en-US" sz="1050" dirty="0"/>
          </a:p>
          <a:p>
            <a:pPr indent="0" marL="0">
              <a:lnSpc>
                <a:spcPct val="135000"/>
              </a:lnSpc>
              <a:buNone/>
            </a:pPr>
            <a:r>
              <a:rPr lang="en-US" sz="1050" dirty="0">
                <a:solidFill>
                  <a:srgbClr val="1A2A3A"/>
                </a:solidFill>
                <a:latin typeface="Calibri" pitchFamily="34" charset="0"/>
                <a:ea typeface="Calibri" pitchFamily="34" charset="-122"/>
                <a:cs typeface="Calibri" pitchFamily="34" charset="-120"/>
              </a:rPr>
              <a:t>· Valuable when tissue is insufficient, inaccessible, or high-risk</a:t>
            </a:r>
            <a:endParaRPr lang="en-US" sz="1050" dirty="0"/>
          </a:p>
        </p:txBody>
      </p:sp>
      <p:sp>
        <p:nvSpPr>
          <p:cNvPr id="15" name="Shape 12"/>
          <p:cNvSpPr/>
          <p:nvPr/>
        </p:nvSpPr>
        <p:spPr>
          <a:xfrm>
            <a:off x="4773168" y="2944368"/>
            <a:ext cx="3913632" cy="1627632"/>
          </a:xfrm>
          <a:prstGeom prst="rect">
            <a:avLst>
              <a:gd name="adj" fmla="val 3371"/>
            </a:avLst>
          </a:prstGeom>
          <a:solidFill>
            <a:srgbClr val="FFF1F2"/>
          </a:solidFill>
          <a:ln/>
        </p:spPr>
      </p:sp>
      <p:sp>
        <p:nvSpPr>
          <p:cNvPr id="16" name="Text 13"/>
          <p:cNvSpPr/>
          <p:nvPr/>
        </p:nvSpPr>
        <p:spPr>
          <a:xfrm>
            <a:off x="4910328" y="3054096"/>
            <a:ext cx="3639312" cy="274320"/>
          </a:xfrm>
          <a:prstGeom prst="rect">
            <a:avLst/>
          </a:prstGeom>
          <a:noFill/>
          <a:ln/>
        </p:spPr>
        <p:txBody>
          <a:bodyPr wrap="square" rtlCol="0" anchor="ctr"/>
          <a:lstStyle/>
          <a:p>
            <a:pPr indent="0" marL="0">
              <a:buNone/>
            </a:pPr>
            <a:r>
              <a:rPr lang="en-US" sz="1100" b="1" dirty="0">
                <a:solidFill>
                  <a:srgbClr val="9B1C2E"/>
                </a:solidFill>
                <a:latin typeface="Calibri" pitchFamily="34" charset="0"/>
                <a:ea typeface="Calibri" pitchFamily="34" charset="-122"/>
                <a:cs typeface="Calibri" pitchFamily="34" charset="-120"/>
              </a:rPr>
              <a:t>Key Limitations</a:t>
            </a:r>
            <a:endParaRPr lang="en-US" sz="1100" dirty="0"/>
          </a:p>
        </p:txBody>
      </p:sp>
      <p:sp>
        <p:nvSpPr>
          <p:cNvPr id="17" name="Text 14"/>
          <p:cNvSpPr/>
          <p:nvPr/>
        </p:nvSpPr>
        <p:spPr>
          <a:xfrm>
            <a:off x="4910328" y="3355848"/>
            <a:ext cx="3639312" cy="1097280"/>
          </a:xfrm>
          <a:prstGeom prst="rect">
            <a:avLst/>
          </a:prstGeom>
          <a:noFill/>
          <a:ln/>
        </p:spPr>
        <p:txBody>
          <a:bodyPr wrap="square" rtlCol="0" anchor="ctr"/>
          <a:lstStyle/>
          <a:p>
            <a:pPr indent="0" marL="0">
              <a:lnSpc>
                <a:spcPct val="135000"/>
              </a:lnSpc>
              <a:buNone/>
            </a:pPr>
            <a:r>
              <a:rPr lang="en-US" sz="1050" dirty="0">
                <a:solidFill>
                  <a:srgbClr val="1A2A3A"/>
                </a:solidFill>
                <a:latin typeface="Calibri" pitchFamily="34" charset="0"/>
                <a:ea typeface="Calibri" pitchFamily="34" charset="-122"/>
                <a:cs typeface="Calibri" pitchFamily="34" charset="-120"/>
              </a:rPr>
              <a:t>· Reduced sensitivity in early-stage disease (low shedding)</a:t>
            </a:r>
            <a:endParaRPr lang="en-US" sz="1050" dirty="0"/>
          </a:p>
          <a:p>
            <a:pPr indent="0" marL="0">
              <a:lnSpc>
                <a:spcPct val="135000"/>
              </a:lnSpc>
              <a:buNone/>
            </a:pPr>
            <a:r>
              <a:rPr lang="en-US" sz="1050" dirty="0">
                <a:solidFill>
                  <a:srgbClr val="1A2A3A"/>
                </a:solidFill>
                <a:latin typeface="Calibri" pitchFamily="34" charset="0"/>
                <a:ea typeface="Calibri" pitchFamily="34" charset="-122"/>
                <a:cs typeface="Calibri" pitchFamily="34" charset="-120"/>
              </a:rPr>
              <a:t>· False-negative rate up to 30% in stage I–II NSCLC</a:t>
            </a:r>
            <a:endParaRPr lang="en-US" sz="1050" dirty="0"/>
          </a:p>
          <a:p>
            <a:pPr indent="0" marL="0">
              <a:lnSpc>
                <a:spcPct val="135000"/>
              </a:lnSpc>
              <a:buNone/>
            </a:pPr>
            <a:r>
              <a:rPr lang="en-US" sz="1050" dirty="0">
                <a:solidFill>
                  <a:srgbClr val="1A2A3A"/>
                </a:solidFill>
                <a:latin typeface="Calibri" pitchFamily="34" charset="0"/>
                <a:ea typeface="Calibri" pitchFamily="34" charset="-122"/>
                <a:cs typeface="Calibri" pitchFamily="34" charset="-120"/>
              </a:rPr>
              <a:t>· Fusions/amplifications less reliably detected in plasma</a:t>
            </a:r>
            <a:endParaRPr lang="en-US" sz="1050" dirty="0"/>
          </a:p>
          <a:p>
            <a:pPr indent="0" marL="0">
              <a:lnSpc>
                <a:spcPct val="135000"/>
              </a:lnSpc>
              <a:buNone/>
            </a:pPr>
            <a:r>
              <a:rPr lang="en-US" sz="1050" dirty="0">
                <a:solidFill>
                  <a:srgbClr val="1A2A3A"/>
                </a:solidFill>
                <a:latin typeface="Calibri" pitchFamily="34" charset="0"/>
                <a:ea typeface="Calibri" pitchFamily="34" charset="-122"/>
                <a:cs typeface="Calibri" pitchFamily="34" charset="-120"/>
              </a:rPr>
              <a:t>· NEGATIVE result does NOT exclude mutation</a:t>
            </a:r>
            <a:endParaRPr lang="en-US" sz="1050" dirty="0"/>
          </a:p>
          <a:p>
            <a:pPr indent="0" marL="0">
              <a:lnSpc>
                <a:spcPct val="135000"/>
              </a:lnSpc>
              <a:buNone/>
            </a:pPr>
            <a:r>
              <a:rPr lang="en-US" sz="1050" dirty="0">
                <a:solidFill>
                  <a:srgbClr val="1A2A3A"/>
                </a:solidFill>
                <a:latin typeface="Calibri" pitchFamily="34" charset="0"/>
                <a:ea typeface="Calibri" pitchFamily="34" charset="-122"/>
                <a:cs typeface="Calibri" pitchFamily="34" charset="-120"/>
              </a:rPr>
              <a:t>   → Tissue biopsy must follow (plasma-first, tissue-reflex)</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TRIAL DESIGN IMPLICATIONS</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Biomarker Trial Design: Enrichment, Stratification &amp; Interaction</a:t>
            </a:r>
            <a:endParaRPr lang="en-US" sz="2600" dirty="0"/>
          </a:p>
        </p:txBody>
      </p:sp>
      <p:sp>
        <p:nvSpPr>
          <p:cNvPr id="7" name="Shape 4"/>
          <p:cNvSpPr/>
          <p:nvPr/>
        </p:nvSpPr>
        <p:spPr>
          <a:xfrm>
            <a:off x="384048" y="1188720"/>
            <a:ext cx="2651760" cy="402336"/>
          </a:xfrm>
          <a:prstGeom prst="rect">
            <a:avLst>
              <a:gd name="adj" fmla="val 9091"/>
            </a:avLst>
          </a:prstGeom>
          <a:solidFill>
            <a:srgbClr val="2A7A8C"/>
          </a:solidFill>
          <a:ln/>
        </p:spPr>
      </p:sp>
      <p:sp>
        <p:nvSpPr>
          <p:cNvPr id="8" name="Text 5"/>
          <p:cNvSpPr/>
          <p:nvPr/>
        </p:nvSpPr>
        <p:spPr>
          <a:xfrm>
            <a:off x="475488" y="1207008"/>
            <a:ext cx="2468880" cy="365760"/>
          </a:xfrm>
          <a:prstGeom prst="rect">
            <a:avLst/>
          </a:prstGeom>
          <a:noFill/>
          <a:ln/>
        </p:spPr>
        <p:txBody>
          <a:bodyPr wrap="square" rtlCol="0" anchor="ctr"/>
          <a:lstStyle/>
          <a:p>
            <a:pPr indent="0" marL="0">
              <a:buNone/>
            </a:pPr>
            <a:r>
              <a:rPr lang="en-US" sz="1000" b="1" dirty="0">
                <a:solidFill>
                  <a:srgbClr val="FFFFFF"/>
                </a:solidFill>
                <a:latin typeface="Calibri" pitchFamily="34" charset="0"/>
                <a:ea typeface="Calibri" pitchFamily="34" charset="-122"/>
                <a:cs typeface="Calibri" pitchFamily="34" charset="-120"/>
              </a:rPr>
              <a:t>Enrichment Design</a:t>
            </a:r>
            <a:endParaRPr lang="en-US" sz="1000" dirty="0"/>
          </a:p>
        </p:txBody>
      </p:sp>
      <p:sp>
        <p:nvSpPr>
          <p:cNvPr id="9" name="Shape 6"/>
          <p:cNvSpPr/>
          <p:nvPr/>
        </p:nvSpPr>
        <p:spPr>
          <a:xfrm>
            <a:off x="384048" y="1627632"/>
            <a:ext cx="2651760" cy="758952"/>
          </a:xfrm>
          <a:prstGeom prst="rect">
            <a:avLst>
              <a:gd name="adj" fmla="val 3614"/>
            </a:avLst>
          </a:prstGeom>
          <a:solidFill>
            <a:srgbClr val="EFF6FF"/>
          </a:solidFill>
          <a:ln/>
        </p:spPr>
      </p:sp>
      <p:sp>
        <p:nvSpPr>
          <p:cNvPr id="10" name="Text 7"/>
          <p:cNvSpPr/>
          <p:nvPr/>
        </p:nvSpPr>
        <p:spPr>
          <a:xfrm>
            <a:off x="475488" y="1673352"/>
            <a:ext cx="2468880" cy="201168"/>
          </a:xfrm>
          <a:prstGeom prst="rect">
            <a:avLst/>
          </a:prstGeom>
          <a:noFill/>
          <a:ln/>
        </p:spPr>
        <p:txBody>
          <a:bodyPr wrap="square" rtlCol="0" anchor="ctr"/>
          <a:lstStyle/>
          <a:p>
            <a:pPr indent="0" marL="0">
              <a:buNone/>
            </a:pPr>
            <a:r>
              <a:rPr lang="en-US" sz="850" b="1" dirty="0">
                <a:solidFill>
                  <a:srgbClr val="2A7A8C"/>
                </a:solidFill>
                <a:latin typeface="Calibri" pitchFamily="34" charset="0"/>
                <a:ea typeface="Calibri" pitchFamily="34" charset="-122"/>
                <a:cs typeface="Calibri" pitchFamily="34" charset="-120"/>
              </a:rPr>
              <a:t>When to Use</a:t>
            </a:r>
            <a:endParaRPr lang="en-US" sz="850" dirty="0"/>
          </a:p>
        </p:txBody>
      </p:sp>
      <p:sp>
        <p:nvSpPr>
          <p:cNvPr id="11" name="Text 8"/>
          <p:cNvSpPr/>
          <p:nvPr/>
        </p:nvSpPr>
        <p:spPr>
          <a:xfrm>
            <a:off x="475488" y="1883664"/>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Strong prior evidence of differential benefit in biomarker+ patients; rare biomarker requiring central testing</a:t>
            </a:r>
            <a:endParaRPr lang="en-US" sz="900" dirty="0"/>
          </a:p>
        </p:txBody>
      </p:sp>
      <p:sp>
        <p:nvSpPr>
          <p:cNvPr id="12" name="Shape 9"/>
          <p:cNvSpPr/>
          <p:nvPr/>
        </p:nvSpPr>
        <p:spPr>
          <a:xfrm>
            <a:off x="384048" y="2423160"/>
            <a:ext cx="2651760" cy="758952"/>
          </a:xfrm>
          <a:prstGeom prst="rect">
            <a:avLst>
              <a:gd name="adj" fmla="val 3614"/>
            </a:avLst>
          </a:prstGeom>
          <a:solidFill>
            <a:srgbClr val="F0FDF4"/>
          </a:solidFill>
          <a:ln/>
        </p:spPr>
      </p:sp>
      <p:sp>
        <p:nvSpPr>
          <p:cNvPr id="13" name="Text 10"/>
          <p:cNvSpPr/>
          <p:nvPr/>
        </p:nvSpPr>
        <p:spPr>
          <a:xfrm>
            <a:off x="475488" y="2468880"/>
            <a:ext cx="2468880" cy="201168"/>
          </a:xfrm>
          <a:prstGeom prst="rect">
            <a:avLst/>
          </a:prstGeom>
          <a:noFill/>
          <a:ln/>
        </p:spPr>
        <p:txBody>
          <a:bodyPr wrap="square" rtlCol="0" anchor="ctr"/>
          <a:lstStyle/>
          <a:p>
            <a:pPr indent="0" marL="0">
              <a:buNone/>
            </a:pPr>
            <a:r>
              <a:rPr lang="en-US" sz="850" b="1" dirty="0">
                <a:solidFill>
                  <a:srgbClr val="2A7A8C"/>
                </a:solidFill>
                <a:latin typeface="Calibri" pitchFamily="34" charset="0"/>
                <a:ea typeface="Calibri" pitchFamily="34" charset="-122"/>
                <a:cs typeface="Calibri" pitchFamily="34" charset="-120"/>
              </a:rPr>
              <a:t>Regulatory</a:t>
            </a:r>
            <a:endParaRPr lang="en-US" sz="850" dirty="0"/>
          </a:p>
        </p:txBody>
      </p:sp>
      <p:sp>
        <p:nvSpPr>
          <p:cNvPr id="14" name="Text 11"/>
          <p:cNvSpPr/>
          <p:nvPr/>
        </p:nvSpPr>
        <p:spPr>
          <a:xfrm>
            <a:off x="475488" y="2679192"/>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Requires prospective validated CDx at screening; FDA expects parallel CDx development pathway</a:t>
            </a:r>
            <a:endParaRPr lang="en-US" sz="900" dirty="0"/>
          </a:p>
        </p:txBody>
      </p:sp>
      <p:sp>
        <p:nvSpPr>
          <p:cNvPr id="15" name="Shape 12"/>
          <p:cNvSpPr/>
          <p:nvPr/>
        </p:nvSpPr>
        <p:spPr>
          <a:xfrm>
            <a:off x="384048" y="3218688"/>
            <a:ext cx="2651760" cy="758952"/>
          </a:xfrm>
          <a:prstGeom prst="rect">
            <a:avLst>
              <a:gd name="adj" fmla="val 3614"/>
            </a:avLst>
          </a:prstGeom>
          <a:solidFill>
            <a:srgbClr val="ECFDF5"/>
          </a:solidFill>
          <a:ln/>
        </p:spPr>
      </p:sp>
      <p:sp>
        <p:nvSpPr>
          <p:cNvPr id="16" name="Text 13"/>
          <p:cNvSpPr/>
          <p:nvPr/>
        </p:nvSpPr>
        <p:spPr>
          <a:xfrm>
            <a:off x="475488" y="3264408"/>
            <a:ext cx="2468880" cy="201168"/>
          </a:xfrm>
          <a:prstGeom prst="rect">
            <a:avLst/>
          </a:prstGeom>
          <a:noFill/>
          <a:ln/>
        </p:spPr>
        <p:txBody>
          <a:bodyPr wrap="square" rtlCol="0" anchor="ctr"/>
          <a:lstStyle/>
          <a:p>
            <a:pPr indent="0" marL="0">
              <a:buNone/>
            </a:pPr>
            <a:r>
              <a:rPr lang="en-US" sz="850" b="1" dirty="0">
                <a:solidFill>
                  <a:srgbClr val="2A7A8C"/>
                </a:solidFill>
                <a:latin typeface="Calibri" pitchFamily="34" charset="0"/>
                <a:ea typeface="Calibri" pitchFamily="34" charset="-122"/>
                <a:cs typeface="Calibri" pitchFamily="34" charset="-120"/>
              </a:rPr>
              <a:t>Advantages</a:t>
            </a:r>
            <a:endParaRPr lang="en-US" sz="850" dirty="0"/>
          </a:p>
        </p:txBody>
      </p:sp>
      <p:sp>
        <p:nvSpPr>
          <p:cNvPr id="17" name="Text 14"/>
          <p:cNvSpPr/>
          <p:nvPr/>
        </p:nvSpPr>
        <p:spPr>
          <a:xfrm>
            <a:off x="475488" y="3474720"/>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Smaller sample size; more efficient efficacy detection; less exposure of likely-non-responders to drug toxicity</a:t>
            </a:r>
            <a:endParaRPr lang="en-US" sz="900" dirty="0"/>
          </a:p>
        </p:txBody>
      </p:sp>
      <p:sp>
        <p:nvSpPr>
          <p:cNvPr id="18" name="Shape 15"/>
          <p:cNvSpPr/>
          <p:nvPr/>
        </p:nvSpPr>
        <p:spPr>
          <a:xfrm>
            <a:off x="384048" y="4014216"/>
            <a:ext cx="2651760" cy="758952"/>
          </a:xfrm>
          <a:prstGeom prst="rect">
            <a:avLst>
              <a:gd name="adj" fmla="val 3614"/>
            </a:avLst>
          </a:prstGeom>
          <a:solidFill>
            <a:srgbClr val="FEE2E2"/>
          </a:solidFill>
          <a:ln/>
        </p:spPr>
      </p:sp>
      <p:sp>
        <p:nvSpPr>
          <p:cNvPr id="19" name="Text 16"/>
          <p:cNvSpPr/>
          <p:nvPr/>
        </p:nvSpPr>
        <p:spPr>
          <a:xfrm>
            <a:off x="475488" y="4059936"/>
            <a:ext cx="2468880" cy="201168"/>
          </a:xfrm>
          <a:prstGeom prst="rect">
            <a:avLst/>
          </a:prstGeom>
          <a:noFill/>
          <a:ln/>
        </p:spPr>
        <p:txBody>
          <a:bodyPr wrap="square" rtlCol="0" anchor="ctr"/>
          <a:lstStyle/>
          <a:p>
            <a:pPr indent="0" marL="0">
              <a:buNone/>
            </a:pPr>
            <a:r>
              <a:rPr lang="en-US" sz="850" b="1" dirty="0">
                <a:solidFill>
                  <a:srgbClr val="2A7A8C"/>
                </a:solidFill>
                <a:latin typeface="Calibri" pitchFamily="34" charset="0"/>
                <a:ea typeface="Calibri" pitchFamily="34" charset="-122"/>
                <a:cs typeface="Calibri" pitchFamily="34" charset="-120"/>
              </a:rPr>
              <a:t>Limitations</a:t>
            </a:r>
            <a:endParaRPr lang="en-US" sz="850" dirty="0"/>
          </a:p>
        </p:txBody>
      </p:sp>
      <p:sp>
        <p:nvSpPr>
          <p:cNvPr id="20" name="Text 17"/>
          <p:cNvSpPr/>
          <p:nvPr/>
        </p:nvSpPr>
        <p:spPr>
          <a:xfrm>
            <a:off x="475488" y="4270248"/>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Cannot formally test biomarker-by-treatment interaction; limits label to tested population only</a:t>
            </a:r>
            <a:endParaRPr lang="en-US" sz="900" dirty="0"/>
          </a:p>
        </p:txBody>
      </p:sp>
      <p:sp>
        <p:nvSpPr>
          <p:cNvPr id="21" name="Shape 18"/>
          <p:cNvSpPr/>
          <p:nvPr/>
        </p:nvSpPr>
        <p:spPr>
          <a:xfrm>
            <a:off x="3218688" y="1188720"/>
            <a:ext cx="2651760" cy="402336"/>
          </a:xfrm>
          <a:prstGeom prst="rect">
            <a:avLst>
              <a:gd name="adj" fmla="val 9091"/>
            </a:avLst>
          </a:prstGeom>
          <a:solidFill>
            <a:srgbClr val="1A2A3A"/>
          </a:solidFill>
          <a:ln/>
        </p:spPr>
      </p:sp>
      <p:sp>
        <p:nvSpPr>
          <p:cNvPr id="22" name="Text 19"/>
          <p:cNvSpPr/>
          <p:nvPr/>
        </p:nvSpPr>
        <p:spPr>
          <a:xfrm>
            <a:off x="3310128" y="1207008"/>
            <a:ext cx="2468880" cy="365760"/>
          </a:xfrm>
          <a:prstGeom prst="rect">
            <a:avLst/>
          </a:prstGeom>
          <a:noFill/>
          <a:ln/>
        </p:spPr>
        <p:txBody>
          <a:bodyPr wrap="square" rtlCol="0" anchor="ctr"/>
          <a:lstStyle/>
          <a:p>
            <a:pPr indent="0" marL="0">
              <a:buNone/>
            </a:pPr>
            <a:r>
              <a:rPr lang="en-US" sz="1000" b="1" dirty="0">
                <a:solidFill>
                  <a:srgbClr val="FFFFFF"/>
                </a:solidFill>
                <a:latin typeface="Calibri" pitchFamily="34" charset="0"/>
                <a:ea typeface="Calibri" pitchFamily="34" charset="-122"/>
                <a:cs typeface="Calibri" pitchFamily="34" charset="-120"/>
              </a:rPr>
              <a:t>All-Comers with Stratification</a:t>
            </a:r>
            <a:endParaRPr lang="en-US" sz="1000" dirty="0"/>
          </a:p>
        </p:txBody>
      </p:sp>
      <p:sp>
        <p:nvSpPr>
          <p:cNvPr id="23" name="Shape 20"/>
          <p:cNvSpPr/>
          <p:nvPr/>
        </p:nvSpPr>
        <p:spPr>
          <a:xfrm>
            <a:off x="3218688" y="1627632"/>
            <a:ext cx="2651760" cy="758952"/>
          </a:xfrm>
          <a:prstGeom prst="rect">
            <a:avLst>
              <a:gd name="adj" fmla="val 3614"/>
            </a:avLst>
          </a:prstGeom>
          <a:solidFill>
            <a:srgbClr val="EFF6FF"/>
          </a:solidFill>
          <a:ln/>
        </p:spPr>
      </p:sp>
      <p:sp>
        <p:nvSpPr>
          <p:cNvPr id="24" name="Text 21"/>
          <p:cNvSpPr/>
          <p:nvPr/>
        </p:nvSpPr>
        <p:spPr>
          <a:xfrm>
            <a:off x="3310128" y="1673352"/>
            <a:ext cx="2468880" cy="201168"/>
          </a:xfrm>
          <a:prstGeom prst="rect">
            <a:avLst/>
          </a:prstGeom>
          <a:noFill/>
          <a:ln/>
        </p:spPr>
        <p:txBody>
          <a:bodyPr wrap="square" rtlCol="0" anchor="ctr"/>
          <a:lstStyle/>
          <a:p>
            <a:pPr indent="0" marL="0">
              <a:buNone/>
            </a:pPr>
            <a:r>
              <a:rPr lang="en-US" sz="850" b="1" dirty="0">
                <a:solidFill>
                  <a:srgbClr val="1A2A3A"/>
                </a:solidFill>
                <a:latin typeface="Calibri" pitchFamily="34" charset="0"/>
                <a:ea typeface="Calibri" pitchFamily="34" charset="-122"/>
                <a:cs typeface="Calibri" pitchFamily="34" charset="-120"/>
              </a:rPr>
              <a:t>When to Use</a:t>
            </a:r>
            <a:endParaRPr lang="en-US" sz="850" dirty="0"/>
          </a:p>
        </p:txBody>
      </p:sp>
      <p:sp>
        <p:nvSpPr>
          <p:cNvPr id="25" name="Text 22"/>
          <p:cNvSpPr/>
          <p:nvPr/>
        </p:nvSpPr>
        <p:spPr>
          <a:xfrm>
            <a:off x="3310128" y="1883664"/>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Hypothesised differential benefit but insufficient evidence for enrichment; biomarker prevalence high enough to enrol both groups</a:t>
            </a:r>
            <a:endParaRPr lang="en-US" sz="900" dirty="0"/>
          </a:p>
        </p:txBody>
      </p:sp>
      <p:sp>
        <p:nvSpPr>
          <p:cNvPr id="26" name="Shape 23"/>
          <p:cNvSpPr/>
          <p:nvPr/>
        </p:nvSpPr>
        <p:spPr>
          <a:xfrm>
            <a:off x="3218688" y="2423160"/>
            <a:ext cx="2651760" cy="758952"/>
          </a:xfrm>
          <a:prstGeom prst="rect">
            <a:avLst>
              <a:gd name="adj" fmla="val 3614"/>
            </a:avLst>
          </a:prstGeom>
          <a:solidFill>
            <a:srgbClr val="F0FDF4"/>
          </a:solidFill>
          <a:ln/>
        </p:spPr>
      </p:sp>
      <p:sp>
        <p:nvSpPr>
          <p:cNvPr id="27" name="Text 24"/>
          <p:cNvSpPr/>
          <p:nvPr/>
        </p:nvSpPr>
        <p:spPr>
          <a:xfrm>
            <a:off x="3310128" y="2468880"/>
            <a:ext cx="2468880" cy="201168"/>
          </a:xfrm>
          <a:prstGeom prst="rect">
            <a:avLst/>
          </a:prstGeom>
          <a:noFill/>
          <a:ln/>
        </p:spPr>
        <p:txBody>
          <a:bodyPr wrap="square" rtlCol="0" anchor="ctr"/>
          <a:lstStyle/>
          <a:p>
            <a:pPr indent="0" marL="0">
              <a:buNone/>
            </a:pPr>
            <a:r>
              <a:rPr lang="en-US" sz="850" b="1" dirty="0">
                <a:solidFill>
                  <a:srgbClr val="1A2A3A"/>
                </a:solidFill>
                <a:latin typeface="Calibri" pitchFamily="34" charset="0"/>
                <a:ea typeface="Calibri" pitchFamily="34" charset="-122"/>
                <a:cs typeface="Calibri" pitchFamily="34" charset="-120"/>
              </a:rPr>
              <a:t>Regulatory</a:t>
            </a:r>
            <a:endParaRPr lang="en-US" sz="850" dirty="0"/>
          </a:p>
        </p:txBody>
      </p:sp>
      <p:sp>
        <p:nvSpPr>
          <p:cNvPr id="28" name="Text 25"/>
          <p:cNvSpPr/>
          <p:nvPr/>
        </p:nvSpPr>
        <p:spPr>
          <a:xfrm>
            <a:off x="3310128" y="2679192"/>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Pre-specify biomarker subgroup in SAP; powered on overall population; subgroup hypothesis-generating unless powered</a:t>
            </a:r>
            <a:endParaRPr lang="en-US" sz="900" dirty="0"/>
          </a:p>
        </p:txBody>
      </p:sp>
      <p:sp>
        <p:nvSpPr>
          <p:cNvPr id="29" name="Shape 26"/>
          <p:cNvSpPr/>
          <p:nvPr/>
        </p:nvSpPr>
        <p:spPr>
          <a:xfrm>
            <a:off x="3218688" y="3218688"/>
            <a:ext cx="2651760" cy="758952"/>
          </a:xfrm>
          <a:prstGeom prst="rect">
            <a:avLst>
              <a:gd name="adj" fmla="val 3614"/>
            </a:avLst>
          </a:prstGeom>
          <a:solidFill>
            <a:srgbClr val="ECFDF5"/>
          </a:solidFill>
          <a:ln/>
        </p:spPr>
      </p:sp>
      <p:sp>
        <p:nvSpPr>
          <p:cNvPr id="30" name="Text 27"/>
          <p:cNvSpPr/>
          <p:nvPr/>
        </p:nvSpPr>
        <p:spPr>
          <a:xfrm>
            <a:off x="3310128" y="3264408"/>
            <a:ext cx="2468880" cy="201168"/>
          </a:xfrm>
          <a:prstGeom prst="rect">
            <a:avLst/>
          </a:prstGeom>
          <a:noFill/>
          <a:ln/>
        </p:spPr>
        <p:txBody>
          <a:bodyPr wrap="square" rtlCol="0" anchor="ctr"/>
          <a:lstStyle/>
          <a:p>
            <a:pPr indent="0" marL="0">
              <a:buNone/>
            </a:pPr>
            <a:r>
              <a:rPr lang="en-US" sz="850" b="1" dirty="0">
                <a:solidFill>
                  <a:srgbClr val="1A2A3A"/>
                </a:solidFill>
                <a:latin typeface="Calibri" pitchFamily="34" charset="0"/>
                <a:ea typeface="Calibri" pitchFamily="34" charset="-122"/>
                <a:cs typeface="Calibri" pitchFamily="34" charset="-120"/>
              </a:rPr>
              <a:t>Advantages</a:t>
            </a:r>
            <a:endParaRPr lang="en-US" sz="850" dirty="0"/>
          </a:p>
        </p:txBody>
      </p:sp>
      <p:sp>
        <p:nvSpPr>
          <p:cNvPr id="31" name="Text 28"/>
          <p:cNvSpPr/>
          <p:nvPr/>
        </p:nvSpPr>
        <p:spPr>
          <a:xfrm>
            <a:off x="3310128" y="3474720"/>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Can generate interaction test data; broader eligibility; pragmatic intent-to-treat effect estimable</a:t>
            </a:r>
            <a:endParaRPr lang="en-US" sz="900" dirty="0"/>
          </a:p>
        </p:txBody>
      </p:sp>
      <p:sp>
        <p:nvSpPr>
          <p:cNvPr id="32" name="Shape 29"/>
          <p:cNvSpPr/>
          <p:nvPr/>
        </p:nvSpPr>
        <p:spPr>
          <a:xfrm>
            <a:off x="3218688" y="4014216"/>
            <a:ext cx="2651760" cy="758952"/>
          </a:xfrm>
          <a:prstGeom prst="rect">
            <a:avLst>
              <a:gd name="adj" fmla="val 3614"/>
            </a:avLst>
          </a:prstGeom>
          <a:solidFill>
            <a:srgbClr val="FEE2E2"/>
          </a:solidFill>
          <a:ln/>
        </p:spPr>
      </p:sp>
      <p:sp>
        <p:nvSpPr>
          <p:cNvPr id="33" name="Text 30"/>
          <p:cNvSpPr/>
          <p:nvPr/>
        </p:nvSpPr>
        <p:spPr>
          <a:xfrm>
            <a:off x="3310128" y="4059936"/>
            <a:ext cx="2468880" cy="201168"/>
          </a:xfrm>
          <a:prstGeom prst="rect">
            <a:avLst/>
          </a:prstGeom>
          <a:noFill/>
          <a:ln/>
        </p:spPr>
        <p:txBody>
          <a:bodyPr wrap="square" rtlCol="0" anchor="ctr"/>
          <a:lstStyle/>
          <a:p>
            <a:pPr indent="0" marL="0">
              <a:buNone/>
            </a:pPr>
            <a:r>
              <a:rPr lang="en-US" sz="850" b="1" dirty="0">
                <a:solidFill>
                  <a:srgbClr val="1A2A3A"/>
                </a:solidFill>
                <a:latin typeface="Calibri" pitchFamily="34" charset="0"/>
                <a:ea typeface="Calibri" pitchFamily="34" charset="-122"/>
                <a:cs typeface="Calibri" pitchFamily="34" charset="-120"/>
              </a:rPr>
              <a:t>Limitations</a:t>
            </a:r>
            <a:endParaRPr lang="en-US" sz="850" dirty="0"/>
          </a:p>
        </p:txBody>
      </p:sp>
      <p:sp>
        <p:nvSpPr>
          <p:cNvPr id="34" name="Text 31"/>
          <p:cNvSpPr/>
          <p:nvPr/>
        </p:nvSpPr>
        <p:spPr>
          <a:xfrm>
            <a:off x="3310128" y="4270248"/>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Requires larger sample size; biomarker-negative patients receive drug without expected benefit</a:t>
            </a:r>
            <a:endParaRPr lang="en-US" sz="900" dirty="0"/>
          </a:p>
        </p:txBody>
      </p:sp>
      <p:sp>
        <p:nvSpPr>
          <p:cNvPr id="35" name="Shape 32"/>
          <p:cNvSpPr/>
          <p:nvPr/>
        </p:nvSpPr>
        <p:spPr>
          <a:xfrm>
            <a:off x="6053328" y="1188720"/>
            <a:ext cx="2651760" cy="402336"/>
          </a:xfrm>
          <a:prstGeom prst="rect">
            <a:avLst>
              <a:gd name="adj" fmla="val 9091"/>
            </a:avLst>
          </a:prstGeom>
          <a:solidFill>
            <a:srgbClr val="7C3AED"/>
          </a:solidFill>
          <a:ln/>
        </p:spPr>
      </p:sp>
      <p:sp>
        <p:nvSpPr>
          <p:cNvPr id="36" name="Text 33"/>
          <p:cNvSpPr/>
          <p:nvPr/>
        </p:nvSpPr>
        <p:spPr>
          <a:xfrm>
            <a:off x="6144768" y="1207008"/>
            <a:ext cx="2468880" cy="365760"/>
          </a:xfrm>
          <a:prstGeom prst="rect">
            <a:avLst/>
          </a:prstGeom>
          <a:noFill/>
          <a:ln/>
        </p:spPr>
        <p:txBody>
          <a:bodyPr wrap="square" rtlCol="0" anchor="ctr"/>
          <a:lstStyle/>
          <a:p>
            <a:pPr indent="0" marL="0">
              <a:buNone/>
            </a:pPr>
            <a:r>
              <a:rPr lang="en-US" sz="1000" b="1" dirty="0">
                <a:solidFill>
                  <a:srgbClr val="FFFFFF"/>
                </a:solidFill>
                <a:latin typeface="Calibri" pitchFamily="34" charset="0"/>
                <a:ea typeface="Calibri" pitchFamily="34" charset="-122"/>
                <a:cs typeface="Calibri" pitchFamily="34" charset="-120"/>
              </a:rPr>
              <a:t>Biomarker-Stratified Design</a:t>
            </a:r>
            <a:endParaRPr lang="en-US" sz="1000" dirty="0"/>
          </a:p>
        </p:txBody>
      </p:sp>
      <p:sp>
        <p:nvSpPr>
          <p:cNvPr id="37" name="Shape 34"/>
          <p:cNvSpPr/>
          <p:nvPr/>
        </p:nvSpPr>
        <p:spPr>
          <a:xfrm>
            <a:off x="6053328" y="1627632"/>
            <a:ext cx="2651760" cy="758952"/>
          </a:xfrm>
          <a:prstGeom prst="rect">
            <a:avLst>
              <a:gd name="adj" fmla="val 3614"/>
            </a:avLst>
          </a:prstGeom>
          <a:solidFill>
            <a:srgbClr val="EFF6FF"/>
          </a:solidFill>
          <a:ln/>
        </p:spPr>
      </p:sp>
      <p:sp>
        <p:nvSpPr>
          <p:cNvPr id="38" name="Text 35"/>
          <p:cNvSpPr/>
          <p:nvPr/>
        </p:nvSpPr>
        <p:spPr>
          <a:xfrm>
            <a:off x="6144768" y="1673352"/>
            <a:ext cx="2468880" cy="201168"/>
          </a:xfrm>
          <a:prstGeom prst="rect">
            <a:avLst/>
          </a:prstGeom>
          <a:noFill/>
          <a:ln/>
        </p:spPr>
        <p:txBody>
          <a:bodyPr wrap="square" rtlCol="0" anchor="ctr"/>
          <a:lstStyle/>
          <a:p>
            <a:pPr indent="0" marL="0">
              <a:buNone/>
            </a:pPr>
            <a:r>
              <a:rPr lang="en-US" sz="850" b="1" dirty="0">
                <a:solidFill>
                  <a:srgbClr val="7C3AED"/>
                </a:solidFill>
                <a:latin typeface="Calibri" pitchFamily="34" charset="0"/>
                <a:ea typeface="Calibri" pitchFamily="34" charset="-122"/>
                <a:cs typeface="Calibri" pitchFamily="34" charset="-120"/>
              </a:rPr>
              <a:t>When to Use</a:t>
            </a:r>
            <a:endParaRPr lang="en-US" sz="850" dirty="0"/>
          </a:p>
        </p:txBody>
      </p:sp>
      <p:sp>
        <p:nvSpPr>
          <p:cNvPr id="39" name="Text 36"/>
          <p:cNvSpPr/>
          <p:nvPr/>
        </p:nvSpPr>
        <p:spPr>
          <a:xfrm>
            <a:off x="6144768" y="1883664"/>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Genuine equipoise about benefit in biomarker-negative patients; want formal test of interaction</a:t>
            </a:r>
            <a:endParaRPr lang="en-US" sz="900" dirty="0"/>
          </a:p>
        </p:txBody>
      </p:sp>
      <p:sp>
        <p:nvSpPr>
          <p:cNvPr id="40" name="Shape 37"/>
          <p:cNvSpPr/>
          <p:nvPr/>
        </p:nvSpPr>
        <p:spPr>
          <a:xfrm>
            <a:off x="6053328" y="2423160"/>
            <a:ext cx="2651760" cy="758952"/>
          </a:xfrm>
          <a:prstGeom prst="rect">
            <a:avLst>
              <a:gd name="adj" fmla="val 3614"/>
            </a:avLst>
          </a:prstGeom>
          <a:solidFill>
            <a:srgbClr val="F0FDF4"/>
          </a:solidFill>
          <a:ln/>
        </p:spPr>
      </p:sp>
      <p:sp>
        <p:nvSpPr>
          <p:cNvPr id="41" name="Text 38"/>
          <p:cNvSpPr/>
          <p:nvPr/>
        </p:nvSpPr>
        <p:spPr>
          <a:xfrm>
            <a:off x="6144768" y="2468880"/>
            <a:ext cx="2468880" cy="201168"/>
          </a:xfrm>
          <a:prstGeom prst="rect">
            <a:avLst/>
          </a:prstGeom>
          <a:noFill/>
          <a:ln/>
        </p:spPr>
        <p:txBody>
          <a:bodyPr wrap="square" rtlCol="0" anchor="ctr"/>
          <a:lstStyle/>
          <a:p>
            <a:pPr indent="0" marL="0">
              <a:buNone/>
            </a:pPr>
            <a:r>
              <a:rPr lang="en-US" sz="850" b="1" dirty="0">
                <a:solidFill>
                  <a:srgbClr val="7C3AED"/>
                </a:solidFill>
                <a:latin typeface="Calibri" pitchFamily="34" charset="0"/>
                <a:ea typeface="Calibri" pitchFamily="34" charset="-122"/>
                <a:cs typeface="Calibri" pitchFamily="34" charset="-120"/>
              </a:rPr>
              <a:t>Regulatory</a:t>
            </a:r>
            <a:endParaRPr lang="en-US" sz="850" dirty="0"/>
          </a:p>
        </p:txBody>
      </p:sp>
      <p:sp>
        <p:nvSpPr>
          <p:cNvPr id="42" name="Text 39"/>
          <p:cNvSpPr/>
          <p:nvPr/>
        </p:nvSpPr>
        <p:spPr>
          <a:xfrm>
            <a:off x="6144768" y="2679192"/>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Complex multiplicity adjustment required; hierarchical testing procedures specified in protocol</a:t>
            </a:r>
            <a:endParaRPr lang="en-US" sz="900" dirty="0"/>
          </a:p>
        </p:txBody>
      </p:sp>
      <p:sp>
        <p:nvSpPr>
          <p:cNvPr id="43" name="Shape 40"/>
          <p:cNvSpPr/>
          <p:nvPr/>
        </p:nvSpPr>
        <p:spPr>
          <a:xfrm>
            <a:off x="6053328" y="3218688"/>
            <a:ext cx="2651760" cy="758952"/>
          </a:xfrm>
          <a:prstGeom prst="rect">
            <a:avLst>
              <a:gd name="adj" fmla="val 3614"/>
            </a:avLst>
          </a:prstGeom>
          <a:solidFill>
            <a:srgbClr val="ECFDF5"/>
          </a:solidFill>
          <a:ln/>
        </p:spPr>
      </p:sp>
      <p:sp>
        <p:nvSpPr>
          <p:cNvPr id="44" name="Text 41"/>
          <p:cNvSpPr/>
          <p:nvPr/>
        </p:nvSpPr>
        <p:spPr>
          <a:xfrm>
            <a:off x="6144768" y="3264408"/>
            <a:ext cx="2468880" cy="201168"/>
          </a:xfrm>
          <a:prstGeom prst="rect">
            <a:avLst/>
          </a:prstGeom>
          <a:noFill/>
          <a:ln/>
        </p:spPr>
        <p:txBody>
          <a:bodyPr wrap="square" rtlCol="0" anchor="ctr"/>
          <a:lstStyle/>
          <a:p>
            <a:pPr indent="0" marL="0">
              <a:buNone/>
            </a:pPr>
            <a:r>
              <a:rPr lang="en-US" sz="850" b="1" dirty="0">
                <a:solidFill>
                  <a:srgbClr val="7C3AED"/>
                </a:solidFill>
                <a:latin typeface="Calibri" pitchFamily="34" charset="0"/>
                <a:ea typeface="Calibri" pitchFamily="34" charset="-122"/>
                <a:cs typeface="Calibri" pitchFamily="34" charset="-120"/>
              </a:rPr>
              <a:t>Advantages</a:t>
            </a:r>
            <a:endParaRPr lang="en-US" sz="850" dirty="0"/>
          </a:p>
        </p:txBody>
      </p:sp>
      <p:sp>
        <p:nvSpPr>
          <p:cNvPr id="45" name="Text 42"/>
          <p:cNvSpPr/>
          <p:nvPr/>
        </p:nvSpPr>
        <p:spPr>
          <a:xfrm>
            <a:off x="6144768" y="3474720"/>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Full interaction test powered; potential for two separate label claims (BM+ and BM-)</a:t>
            </a:r>
            <a:endParaRPr lang="en-US" sz="900" dirty="0"/>
          </a:p>
        </p:txBody>
      </p:sp>
      <p:sp>
        <p:nvSpPr>
          <p:cNvPr id="46" name="Shape 43"/>
          <p:cNvSpPr/>
          <p:nvPr/>
        </p:nvSpPr>
        <p:spPr>
          <a:xfrm>
            <a:off x="6053328" y="4014216"/>
            <a:ext cx="2651760" cy="758952"/>
          </a:xfrm>
          <a:prstGeom prst="rect">
            <a:avLst>
              <a:gd name="adj" fmla="val 3614"/>
            </a:avLst>
          </a:prstGeom>
          <a:solidFill>
            <a:srgbClr val="FEE2E2"/>
          </a:solidFill>
          <a:ln/>
        </p:spPr>
      </p:sp>
      <p:sp>
        <p:nvSpPr>
          <p:cNvPr id="47" name="Text 44"/>
          <p:cNvSpPr/>
          <p:nvPr/>
        </p:nvSpPr>
        <p:spPr>
          <a:xfrm>
            <a:off x="6144768" y="4059936"/>
            <a:ext cx="2468880" cy="201168"/>
          </a:xfrm>
          <a:prstGeom prst="rect">
            <a:avLst/>
          </a:prstGeom>
          <a:noFill/>
          <a:ln/>
        </p:spPr>
        <p:txBody>
          <a:bodyPr wrap="square" rtlCol="0" anchor="ctr"/>
          <a:lstStyle/>
          <a:p>
            <a:pPr indent="0" marL="0">
              <a:buNone/>
            </a:pPr>
            <a:r>
              <a:rPr lang="en-US" sz="850" b="1" dirty="0">
                <a:solidFill>
                  <a:srgbClr val="7C3AED"/>
                </a:solidFill>
                <a:latin typeface="Calibri" pitchFamily="34" charset="0"/>
                <a:ea typeface="Calibri" pitchFamily="34" charset="-122"/>
                <a:cs typeface="Calibri" pitchFamily="34" charset="-120"/>
              </a:rPr>
              <a:t>Limitations</a:t>
            </a:r>
            <a:endParaRPr lang="en-US" sz="850" dirty="0"/>
          </a:p>
        </p:txBody>
      </p:sp>
      <p:sp>
        <p:nvSpPr>
          <p:cNvPr id="48" name="Text 45"/>
          <p:cNvSpPr/>
          <p:nvPr/>
        </p:nvSpPr>
        <p:spPr>
          <a:xfrm>
            <a:off x="6144768" y="4270248"/>
            <a:ext cx="2468880" cy="457200"/>
          </a:xfrm>
          <a:prstGeom prst="rect">
            <a:avLst/>
          </a:prstGeom>
          <a:noFill/>
          <a:ln/>
        </p:spPr>
        <p:txBody>
          <a:bodyPr wrap="square" rtlCol="0" anchor="ctr"/>
          <a:lstStyle/>
          <a:p>
            <a:pPr indent="0" marL="0">
              <a:lnSpc>
                <a:spcPct val="120000"/>
              </a:lnSpc>
              <a:buNone/>
            </a:pPr>
            <a:r>
              <a:rPr lang="en-US" sz="900" dirty="0">
                <a:solidFill>
                  <a:srgbClr val="1A2A3A"/>
                </a:solidFill>
                <a:latin typeface="Calibri" pitchFamily="34" charset="0"/>
                <a:ea typeface="Calibri" pitchFamily="34" charset="-122"/>
                <a:cs typeface="Calibri" pitchFamily="34" charset="-120"/>
              </a:rPr>
              <a:t>Largest sample size requirement; most complex statistical plan; less common in modern oncology</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GLOBAL REGULATION</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CDx Regulation Beyond FDA: EMA, PMDA, NMPA</a:t>
            </a:r>
            <a:endParaRPr lang="en-US" sz="2600" dirty="0"/>
          </a:p>
        </p:txBody>
      </p:sp>
      <p:sp>
        <p:nvSpPr>
          <p:cNvPr id="7" name="Shape 4"/>
          <p:cNvSpPr/>
          <p:nvPr/>
        </p:nvSpPr>
        <p:spPr>
          <a:xfrm>
            <a:off x="457200" y="1188720"/>
            <a:ext cx="4187952" cy="347472"/>
          </a:xfrm>
          <a:prstGeom prst="rect">
            <a:avLst>
              <a:gd name="adj" fmla="val 10526"/>
            </a:avLst>
          </a:prstGeom>
          <a:solidFill>
            <a:srgbClr val="2A7A8C"/>
          </a:solidFill>
          <a:ln/>
        </p:spPr>
      </p:sp>
      <p:sp>
        <p:nvSpPr>
          <p:cNvPr id="8" name="Text 5"/>
          <p:cNvSpPr/>
          <p:nvPr/>
        </p:nvSpPr>
        <p:spPr>
          <a:xfrm>
            <a:off x="548640" y="1188720"/>
            <a:ext cx="4005072" cy="347472"/>
          </a:xfrm>
          <a:prstGeom prst="rect">
            <a:avLst/>
          </a:prstGeom>
          <a:noFill/>
          <a:ln/>
        </p:spPr>
        <p:txBody>
          <a:bodyPr wrap="square"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United States (FDA)</a:t>
            </a:r>
            <a:endParaRPr lang="en-US" sz="1100" dirty="0"/>
          </a:p>
        </p:txBody>
      </p:sp>
      <p:sp>
        <p:nvSpPr>
          <p:cNvPr id="9" name="Shape 6"/>
          <p:cNvSpPr/>
          <p:nvPr/>
        </p:nvSpPr>
        <p:spPr>
          <a:xfrm>
            <a:off x="457200" y="1536192"/>
            <a:ext cx="4187952" cy="1508760"/>
          </a:xfrm>
          <a:prstGeom prst="rect">
            <a:avLst>
              <a:gd name="adj" fmla="val 2424"/>
            </a:avLst>
          </a:prstGeom>
          <a:solidFill>
            <a:srgbClr val="F9FAFB"/>
          </a:solidFill>
          <a:ln/>
        </p:spPr>
      </p:sp>
      <p:sp>
        <p:nvSpPr>
          <p:cNvPr id="10" name="Text 7"/>
          <p:cNvSpPr/>
          <p:nvPr/>
        </p:nvSpPr>
        <p:spPr>
          <a:xfrm>
            <a:off x="566928" y="1591056"/>
            <a:ext cx="3968496" cy="868680"/>
          </a:xfrm>
          <a:prstGeom prst="rect">
            <a:avLst/>
          </a:prstGeom>
          <a:noFill/>
          <a:ln/>
        </p:spPr>
        <p:txBody>
          <a:bodyPr wrap="square" rtlCol="0" anchor="ctr"/>
          <a:lstStyle/>
          <a:p>
            <a:pPr indent="0" marL="0">
              <a:lnSpc>
                <a:spcPct val="135000"/>
              </a:lnSpc>
              <a:buNone/>
            </a:pPr>
            <a:r>
              <a:rPr lang="en-US" sz="1000" dirty="0">
                <a:solidFill>
                  <a:srgbClr val="1A2A3A"/>
                </a:solidFill>
                <a:latin typeface="Calibri" pitchFamily="34" charset="0"/>
                <a:ea typeface="Calibri" pitchFamily="34" charset="-122"/>
                <a:cs typeface="Calibri" pitchFamily="34" charset="-120"/>
              </a:rPr>
              <a:t>21 CFR Part 809 · Class III · PMA pathway · CDRH review · Contemporaneous approval with drug (CDER) · ~600 day review target</a:t>
            </a:r>
            <a:endParaRPr lang="en-US" sz="1000" dirty="0"/>
          </a:p>
        </p:txBody>
      </p:sp>
      <p:sp>
        <p:nvSpPr>
          <p:cNvPr id="11" name="Text 8"/>
          <p:cNvSpPr/>
          <p:nvPr/>
        </p:nvSpPr>
        <p:spPr>
          <a:xfrm>
            <a:off x="566928" y="2487168"/>
            <a:ext cx="3968496" cy="384048"/>
          </a:xfrm>
          <a:prstGeom prst="rect">
            <a:avLst/>
          </a:prstGeom>
          <a:noFill/>
          <a:ln/>
        </p:spPr>
        <p:txBody>
          <a:bodyPr wrap="square" rtlCol="0" anchor="ctr"/>
          <a:lstStyle/>
          <a:p>
            <a:pPr indent="0" marL="0">
              <a:buNone/>
            </a:pPr>
            <a:r>
              <a:rPr lang="en-US" sz="950" i="1" dirty="0">
                <a:solidFill>
                  <a:srgbClr val="2A7A8C"/>
                </a:solidFill>
                <a:latin typeface="Calibri" pitchFamily="34" charset="0"/>
                <a:ea typeface="Calibri" pitchFamily="34" charset="-122"/>
                <a:cs typeface="Calibri" pitchFamily="34" charset="-120"/>
              </a:rPr>
              <a:t>Most established CDx framework globally</a:t>
            </a:r>
            <a:endParaRPr lang="en-US" sz="950" dirty="0"/>
          </a:p>
        </p:txBody>
      </p:sp>
      <p:sp>
        <p:nvSpPr>
          <p:cNvPr id="12" name="Shape 9"/>
          <p:cNvSpPr/>
          <p:nvPr/>
        </p:nvSpPr>
        <p:spPr>
          <a:xfrm>
            <a:off x="4828032" y="1188720"/>
            <a:ext cx="4187952" cy="347472"/>
          </a:xfrm>
          <a:prstGeom prst="rect">
            <a:avLst>
              <a:gd name="adj" fmla="val 10526"/>
            </a:avLst>
          </a:prstGeom>
          <a:solidFill>
            <a:srgbClr val="9B1C2E"/>
          </a:solidFill>
          <a:ln/>
        </p:spPr>
      </p:sp>
      <p:sp>
        <p:nvSpPr>
          <p:cNvPr id="13" name="Text 10"/>
          <p:cNvSpPr/>
          <p:nvPr/>
        </p:nvSpPr>
        <p:spPr>
          <a:xfrm>
            <a:off x="4919472" y="1188720"/>
            <a:ext cx="4005072" cy="347472"/>
          </a:xfrm>
          <a:prstGeom prst="rect">
            <a:avLst/>
          </a:prstGeom>
          <a:noFill/>
          <a:ln/>
        </p:spPr>
        <p:txBody>
          <a:bodyPr wrap="square"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European Union (EMA/IVDR)</a:t>
            </a:r>
            <a:endParaRPr lang="en-US" sz="1100" dirty="0"/>
          </a:p>
        </p:txBody>
      </p:sp>
      <p:sp>
        <p:nvSpPr>
          <p:cNvPr id="14" name="Shape 11"/>
          <p:cNvSpPr/>
          <p:nvPr/>
        </p:nvSpPr>
        <p:spPr>
          <a:xfrm>
            <a:off x="4828032" y="1536192"/>
            <a:ext cx="4187952" cy="1508760"/>
          </a:xfrm>
          <a:prstGeom prst="rect">
            <a:avLst>
              <a:gd name="adj" fmla="val 2424"/>
            </a:avLst>
          </a:prstGeom>
          <a:solidFill>
            <a:srgbClr val="F9FAFB"/>
          </a:solidFill>
          <a:ln/>
        </p:spPr>
      </p:sp>
      <p:sp>
        <p:nvSpPr>
          <p:cNvPr id="15" name="Text 12"/>
          <p:cNvSpPr/>
          <p:nvPr/>
        </p:nvSpPr>
        <p:spPr>
          <a:xfrm>
            <a:off x="4937760" y="1591056"/>
            <a:ext cx="3968496" cy="868680"/>
          </a:xfrm>
          <a:prstGeom prst="rect">
            <a:avLst/>
          </a:prstGeom>
          <a:noFill/>
          <a:ln/>
        </p:spPr>
        <p:txBody>
          <a:bodyPr wrap="square" rtlCol="0" anchor="ctr"/>
          <a:lstStyle/>
          <a:p>
            <a:pPr indent="0" marL="0">
              <a:lnSpc>
                <a:spcPct val="135000"/>
              </a:lnSpc>
              <a:buNone/>
            </a:pPr>
            <a:r>
              <a:rPr lang="en-US" sz="1000" dirty="0">
                <a:solidFill>
                  <a:srgbClr val="1A2A3A"/>
                </a:solidFill>
                <a:latin typeface="Calibri" pitchFamily="34" charset="0"/>
                <a:ea typeface="Calibri" pitchFamily="34" charset="-122"/>
                <a:cs typeface="Calibri" pitchFamily="34" charset="-120"/>
              </a:rPr>
              <a:t>EU IVDR 2017/746 · Full effect from 2022 · Notified Body review (not direct EMA) · Higher evidence standard than prior IVDD · Companion diagnostics designated as Class C or D devices</a:t>
            </a:r>
            <a:endParaRPr lang="en-US" sz="1000" dirty="0"/>
          </a:p>
        </p:txBody>
      </p:sp>
      <p:sp>
        <p:nvSpPr>
          <p:cNvPr id="16" name="Text 13"/>
          <p:cNvSpPr/>
          <p:nvPr/>
        </p:nvSpPr>
        <p:spPr>
          <a:xfrm>
            <a:off x="4937760" y="2487168"/>
            <a:ext cx="3968496" cy="384048"/>
          </a:xfrm>
          <a:prstGeom prst="rect">
            <a:avLst/>
          </a:prstGeom>
          <a:noFill/>
          <a:ln/>
        </p:spPr>
        <p:txBody>
          <a:bodyPr wrap="square" rtlCol="0" anchor="ctr"/>
          <a:lstStyle/>
          <a:p>
            <a:pPr indent="0" marL="0">
              <a:buNone/>
            </a:pPr>
            <a:r>
              <a:rPr lang="en-US" sz="950" i="1" dirty="0">
                <a:solidFill>
                  <a:srgbClr val="9B1C2E"/>
                </a:solidFill>
                <a:latin typeface="Calibri" pitchFamily="34" charset="0"/>
                <a:ea typeface="Calibri" pitchFamily="34" charset="-122"/>
                <a:cs typeface="Calibri" pitchFamily="34" charset="-120"/>
              </a:rPr>
              <a:t>Significant regulatory step-change from old IVDD</a:t>
            </a:r>
            <a:endParaRPr lang="en-US" sz="950" dirty="0"/>
          </a:p>
        </p:txBody>
      </p:sp>
      <p:sp>
        <p:nvSpPr>
          <p:cNvPr id="17" name="Shape 14"/>
          <p:cNvSpPr/>
          <p:nvPr/>
        </p:nvSpPr>
        <p:spPr>
          <a:xfrm>
            <a:off x="457200" y="3090672"/>
            <a:ext cx="4187952" cy="347472"/>
          </a:xfrm>
          <a:prstGeom prst="rect">
            <a:avLst>
              <a:gd name="adj" fmla="val 10526"/>
            </a:avLst>
          </a:prstGeom>
          <a:solidFill>
            <a:srgbClr val="7C3AED"/>
          </a:solidFill>
          <a:ln/>
        </p:spPr>
      </p:sp>
      <p:sp>
        <p:nvSpPr>
          <p:cNvPr id="18" name="Text 15"/>
          <p:cNvSpPr/>
          <p:nvPr/>
        </p:nvSpPr>
        <p:spPr>
          <a:xfrm>
            <a:off x="548640" y="3090672"/>
            <a:ext cx="4005072" cy="347472"/>
          </a:xfrm>
          <a:prstGeom prst="rect">
            <a:avLst/>
          </a:prstGeom>
          <a:noFill/>
          <a:ln/>
        </p:spPr>
        <p:txBody>
          <a:bodyPr wrap="square"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Japan (PMDA)</a:t>
            </a:r>
            <a:endParaRPr lang="en-US" sz="1100" dirty="0"/>
          </a:p>
        </p:txBody>
      </p:sp>
      <p:sp>
        <p:nvSpPr>
          <p:cNvPr id="19" name="Shape 16"/>
          <p:cNvSpPr/>
          <p:nvPr/>
        </p:nvSpPr>
        <p:spPr>
          <a:xfrm>
            <a:off x="457200" y="3438144"/>
            <a:ext cx="4187952" cy="1508760"/>
          </a:xfrm>
          <a:prstGeom prst="rect">
            <a:avLst>
              <a:gd name="adj" fmla="val 2424"/>
            </a:avLst>
          </a:prstGeom>
          <a:solidFill>
            <a:srgbClr val="F9FAFB"/>
          </a:solidFill>
          <a:ln/>
        </p:spPr>
      </p:sp>
      <p:sp>
        <p:nvSpPr>
          <p:cNvPr id="20" name="Text 17"/>
          <p:cNvSpPr/>
          <p:nvPr/>
        </p:nvSpPr>
        <p:spPr>
          <a:xfrm>
            <a:off x="566928" y="3493008"/>
            <a:ext cx="3968496" cy="868680"/>
          </a:xfrm>
          <a:prstGeom prst="rect">
            <a:avLst/>
          </a:prstGeom>
          <a:noFill/>
          <a:ln/>
        </p:spPr>
        <p:txBody>
          <a:bodyPr wrap="square" rtlCol="0" anchor="ctr"/>
          <a:lstStyle/>
          <a:p>
            <a:pPr indent="0" marL="0">
              <a:lnSpc>
                <a:spcPct val="135000"/>
              </a:lnSpc>
              <a:buNone/>
            </a:pPr>
            <a:r>
              <a:rPr lang="en-US" sz="1000" dirty="0">
                <a:solidFill>
                  <a:srgbClr val="1A2A3A"/>
                </a:solidFill>
                <a:latin typeface="Calibri" pitchFamily="34" charset="0"/>
                <a:ea typeface="Calibri" pitchFamily="34" charset="-122"/>
                <a:cs typeface="Calibri" pitchFamily="34" charset="-120"/>
              </a:rPr>
              <a:t>Simultaneous regulatory review (SAKIGAKE) introduced 2014 · CDx reviewed by PMDA alongside drug · Bridging study often required for assay equivalence · Japanese-specific population data may be required</a:t>
            </a:r>
            <a:endParaRPr lang="en-US" sz="1000" dirty="0"/>
          </a:p>
        </p:txBody>
      </p:sp>
      <p:sp>
        <p:nvSpPr>
          <p:cNvPr id="21" name="Text 18"/>
          <p:cNvSpPr/>
          <p:nvPr/>
        </p:nvSpPr>
        <p:spPr>
          <a:xfrm>
            <a:off x="566928" y="4389120"/>
            <a:ext cx="3968496" cy="384048"/>
          </a:xfrm>
          <a:prstGeom prst="rect">
            <a:avLst/>
          </a:prstGeom>
          <a:noFill/>
          <a:ln/>
        </p:spPr>
        <p:txBody>
          <a:bodyPr wrap="square" rtlCol="0" anchor="ctr"/>
          <a:lstStyle/>
          <a:p>
            <a:pPr indent="0" marL="0">
              <a:buNone/>
            </a:pPr>
            <a:r>
              <a:rPr lang="en-US" sz="950" i="1" dirty="0">
                <a:solidFill>
                  <a:srgbClr val="7C3AED"/>
                </a:solidFill>
                <a:latin typeface="Calibri" pitchFamily="34" charset="0"/>
                <a:ea typeface="Calibri" pitchFamily="34" charset="-122"/>
                <a:cs typeface="Calibri" pitchFamily="34" charset="-120"/>
              </a:rPr>
              <a:t>Alignment with FDA/EMA increasing but Japan-specific data common</a:t>
            </a:r>
            <a:endParaRPr lang="en-US" sz="950" dirty="0"/>
          </a:p>
        </p:txBody>
      </p:sp>
      <p:sp>
        <p:nvSpPr>
          <p:cNvPr id="22" name="Shape 19"/>
          <p:cNvSpPr/>
          <p:nvPr/>
        </p:nvSpPr>
        <p:spPr>
          <a:xfrm>
            <a:off x="4828032" y="3090672"/>
            <a:ext cx="4187952" cy="347472"/>
          </a:xfrm>
          <a:prstGeom prst="rect">
            <a:avLst>
              <a:gd name="adj" fmla="val 10526"/>
            </a:avLst>
          </a:prstGeom>
          <a:solidFill>
            <a:srgbClr val="C9922A"/>
          </a:solidFill>
          <a:ln/>
        </p:spPr>
      </p:sp>
      <p:sp>
        <p:nvSpPr>
          <p:cNvPr id="23" name="Text 20"/>
          <p:cNvSpPr/>
          <p:nvPr/>
        </p:nvSpPr>
        <p:spPr>
          <a:xfrm>
            <a:off x="4919472" y="3090672"/>
            <a:ext cx="4005072" cy="347472"/>
          </a:xfrm>
          <a:prstGeom prst="rect">
            <a:avLst/>
          </a:prstGeom>
          <a:noFill/>
          <a:ln/>
        </p:spPr>
        <p:txBody>
          <a:bodyPr wrap="square"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China (NMPA)</a:t>
            </a:r>
            <a:endParaRPr lang="en-US" sz="1100" dirty="0"/>
          </a:p>
        </p:txBody>
      </p:sp>
      <p:sp>
        <p:nvSpPr>
          <p:cNvPr id="24" name="Shape 21"/>
          <p:cNvSpPr/>
          <p:nvPr/>
        </p:nvSpPr>
        <p:spPr>
          <a:xfrm>
            <a:off x="4828032" y="3438144"/>
            <a:ext cx="4187952" cy="1508760"/>
          </a:xfrm>
          <a:prstGeom prst="rect">
            <a:avLst>
              <a:gd name="adj" fmla="val 2424"/>
            </a:avLst>
          </a:prstGeom>
          <a:solidFill>
            <a:srgbClr val="F9FAFB"/>
          </a:solidFill>
          <a:ln/>
        </p:spPr>
      </p:sp>
      <p:sp>
        <p:nvSpPr>
          <p:cNvPr id="25" name="Text 22"/>
          <p:cNvSpPr/>
          <p:nvPr/>
        </p:nvSpPr>
        <p:spPr>
          <a:xfrm>
            <a:off x="4937760" y="3493008"/>
            <a:ext cx="3968496" cy="868680"/>
          </a:xfrm>
          <a:prstGeom prst="rect">
            <a:avLst/>
          </a:prstGeom>
          <a:noFill/>
          <a:ln/>
        </p:spPr>
        <p:txBody>
          <a:bodyPr wrap="square" rtlCol="0" anchor="ctr"/>
          <a:lstStyle/>
          <a:p>
            <a:pPr indent="0" marL="0">
              <a:lnSpc>
                <a:spcPct val="135000"/>
              </a:lnSpc>
              <a:buNone/>
            </a:pPr>
            <a:r>
              <a:rPr lang="en-US" sz="1000" dirty="0">
                <a:solidFill>
                  <a:srgbClr val="1A2A3A"/>
                </a:solidFill>
                <a:latin typeface="Calibri" pitchFamily="34" charset="0"/>
                <a:ea typeface="Calibri" pitchFamily="34" charset="-122"/>
                <a:cs typeface="Calibri" pitchFamily="34" charset="-120"/>
              </a:rPr>
              <a:t>CDx regulated under medical device framework · Domestic clinical data often required · Increasing alignment with ICH guidelines since 2017 ICH membership · Complex regulatory environment for global submissions</a:t>
            </a:r>
            <a:endParaRPr lang="en-US" sz="1000" dirty="0"/>
          </a:p>
        </p:txBody>
      </p:sp>
      <p:sp>
        <p:nvSpPr>
          <p:cNvPr id="26" name="Text 23"/>
          <p:cNvSpPr/>
          <p:nvPr/>
        </p:nvSpPr>
        <p:spPr>
          <a:xfrm>
            <a:off x="4937760" y="4389120"/>
            <a:ext cx="3968496" cy="384048"/>
          </a:xfrm>
          <a:prstGeom prst="rect">
            <a:avLst/>
          </a:prstGeom>
          <a:noFill/>
          <a:ln/>
        </p:spPr>
        <p:txBody>
          <a:bodyPr wrap="square" rtlCol="0" anchor="ctr"/>
          <a:lstStyle/>
          <a:p>
            <a:pPr indent="0" marL="0">
              <a:buNone/>
            </a:pPr>
            <a:r>
              <a:rPr lang="en-US" sz="950" i="1" dirty="0">
                <a:solidFill>
                  <a:srgbClr val="C9922A"/>
                </a:solidFill>
                <a:latin typeface="Calibri" pitchFamily="34" charset="0"/>
                <a:ea typeface="Calibri" pitchFamily="34" charset="-122"/>
                <a:cs typeface="Calibri" pitchFamily="34" charset="-120"/>
              </a:rPr>
              <a:t>Rapidly evolving; local clinical data requirement remains key barrier</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CLINICAL TRIAL OPERATIONS</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CDx Readiness Checklist for Trial Teams</a:t>
            </a:r>
            <a:endParaRPr lang="en-US" sz="2600" dirty="0"/>
          </a:p>
        </p:txBody>
      </p:sp>
      <p:sp>
        <p:nvSpPr>
          <p:cNvPr id="7" name="Shape 4"/>
          <p:cNvSpPr/>
          <p:nvPr/>
        </p:nvSpPr>
        <p:spPr>
          <a:xfrm>
            <a:off x="438912" y="1207008"/>
            <a:ext cx="4187952" cy="822960"/>
          </a:xfrm>
          <a:prstGeom prst="rect">
            <a:avLst>
              <a:gd name="adj" fmla="val 5556"/>
            </a:avLst>
          </a:prstGeom>
          <a:solidFill>
            <a:srgbClr val="F9FAFB"/>
          </a:solidFill>
          <a:ln/>
        </p:spPr>
      </p:sp>
      <p:sp>
        <p:nvSpPr>
          <p:cNvPr id="8" name="Shape 5"/>
          <p:cNvSpPr/>
          <p:nvPr/>
        </p:nvSpPr>
        <p:spPr>
          <a:xfrm>
            <a:off x="438912" y="1207008"/>
            <a:ext cx="73152" cy="822960"/>
          </a:xfrm>
          <a:prstGeom prst="rect">
            <a:avLst>
              <a:gd name="adj" fmla="val 50000"/>
            </a:avLst>
          </a:prstGeom>
          <a:solidFill>
            <a:srgbClr val="9B1C2E"/>
          </a:solidFill>
          <a:ln/>
        </p:spPr>
      </p:sp>
      <p:sp>
        <p:nvSpPr>
          <p:cNvPr id="9" name="Shape 6"/>
          <p:cNvSpPr/>
          <p:nvPr/>
        </p:nvSpPr>
        <p:spPr>
          <a:xfrm>
            <a:off x="4279392" y="1261872"/>
            <a:ext cx="274320" cy="237744"/>
          </a:xfrm>
          <a:prstGeom prst="rect">
            <a:avLst>
              <a:gd name="adj" fmla="val 11538"/>
            </a:avLst>
          </a:prstGeom>
          <a:solidFill>
            <a:srgbClr val="9B1C2E"/>
          </a:solidFill>
          <a:ln/>
        </p:spPr>
      </p:sp>
      <p:sp>
        <p:nvSpPr>
          <p:cNvPr id="10" name="Text 7"/>
          <p:cNvSpPr/>
          <p:nvPr/>
        </p:nvSpPr>
        <p:spPr>
          <a:xfrm>
            <a:off x="4261104" y="1261872"/>
            <a:ext cx="320040" cy="237744"/>
          </a:xfrm>
          <a:prstGeom prst="rect">
            <a:avLst/>
          </a:prstGeom>
          <a:noFill/>
          <a:ln/>
        </p:spPr>
        <p:txBody>
          <a:bodyPr wrap="square" rtlCol="0" anchor="ctr"/>
          <a:lstStyle/>
          <a:p>
            <a:pPr algn="ctr" indent="0" marL="0">
              <a:buNone/>
            </a:pPr>
            <a:r>
              <a:rPr lang="en-US" sz="700" b="1" dirty="0">
                <a:solidFill>
                  <a:srgbClr val="FFFFFF"/>
                </a:solidFill>
                <a:latin typeface="Calibri" pitchFamily="34" charset="0"/>
                <a:ea typeface="Calibri" pitchFamily="34" charset="-122"/>
                <a:cs typeface="Calibri" pitchFamily="34" charset="-120"/>
              </a:rPr>
              <a:t>HIGH</a:t>
            </a:r>
            <a:endParaRPr lang="en-US" sz="700" dirty="0"/>
          </a:p>
        </p:txBody>
      </p:sp>
      <p:sp>
        <p:nvSpPr>
          <p:cNvPr id="11" name="Text 8"/>
          <p:cNvSpPr/>
          <p:nvPr/>
        </p:nvSpPr>
        <p:spPr>
          <a:xfrm>
            <a:off x="603504" y="1261872"/>
            <a:ext cx="3639312" cy="256032"/>
          </a:xfrm>
          <a:prstGeom prst="rect">
            <a:avLst/>
          </a:prstGeom>
          <a:noFill/>
          <a:ln/>
        </p:spPr>
        <p:txBody>
          <a:bodyPr wrap="square" rtlCol="0" anchor="ctr"/>
          <a:lstStyle/>
          <a:p>
            <a:pPr indent="0" marL="0">
              <a:buNone/>
            </a:pPr>
            <a:r>
              <a:rPr lang="en-US" sz="1000" b="1" dirty="0">
                <a:solidFill>
                  <a:srgbClr val="1A2A3A"/>
                </a:solidFill>
                <a:latin typeface="Calibri" pitchFamily="34" charset="0"/>
                <a:ea typeface="Calibri" pitchFamily="34" charset="-122"/>
                <a:cs typeface="Calibri" pitchFamily="34" charset="-120"/>
              </a:rPr>
              <a:t>CDx vs. trial assay alignment</a:t>
            </a:r>
            <a:endParaRPr lang="en-US" sz="1000" dirty="0"/>
          </a:p>
        </p:txBody>
      </p:sp>
      <p:sp>
        <p:nvSpPr>
          <p:cNvPr id="12" name="Text 9"/>
          <p:cNvSpPr/>
          <p:nvPr/>
        </p:nvSpPr>
        <p:spPr>
          <a:xfrm>
            <a:off x="603504" y="1536192"/>
            <a:ext cx="3639312" cy="429768"/>
          </a:xfrm>
          <a:prstGeom prst="rect">
            <a:avLst/>
          </a:prstGeom>
          <a:noFill/>
          <a:ln/>
        </p:spPr>
        <p:txBody>
          <a:bodyPr wrap="square" rtlCol="0" anchor="ctr"/>
          <a:lstStyle/>
          <a:p>
            <a:pPr indent="0" marL="0">
              <a:lnSpc>
                <a:spcPct val="130000"/>
              </a:lnSpc>
              <a:buNone/>
            </a:pPr>
            <a:r>
              <a:rPr lang="en-US" sz="900" dirty="0">
                <a:solidFill>
                  <a:srgbClr val="6B7280"/>
                </a:solidFill>
                <a:latin typeface="Calibri" pitchFamily="34" charset="0"/>
                <a:ea typeface="Calibri" pitchFamily="34" charset="-122"/>
                <a:cs typeface="Calibri" pitchFamily="34" charset="-120"/>
              </a:rPr>
              <a:t>Assay used for enrolment = commercial CDx or validated as equivalent by bridging study</a:t>
            </a:r>
            <a:endParaRPr lang="en-US" sz="900" dirty="0"/>
          </a:p>
        </p:txBody>
      </p:sp>
      <p:sp>
        <p:nvSpPr>
          <p:cNvPr id="13" name="Shape 10"/>
          <p:cNvSpPr/>
          <p:nvPr/>
        </p:nvSpPr>
        <p:spPr>
          <a:xfrm>
            <a:off x="4809744" y="1207008"/>
            <a:ext cx="4187952" cy="822960"/>
          </a:xfrm>
          <a:prstGeom prst="rect">
            <a:avLst>
              <a:gd name="adj" fmla="val 5556"/>
            </a:avLst>
          </a:prstGeom>
          <a:solidFill>
            <a:srgbClr val="F9FAFB"/>
          </a:solidFill>
          <a:ln/>
        </p:spPr>
      </p:sp>
      <p:sp>
        <p:nvSpPr>
          <p:cNvPr id="14" name="Shape 11"/>
          <p:cNvSpPr/>
          <p:nvPr/>
        </p:nvSpPr>
        <p:spPr>
          <a:xfrm>
            <a:off x="4809744" y="1207008"/>
            <a:ext cx="73152" cy="822960"/>
          </a:xfrm>
          <a:prstGeom prst="rect">
            <a:avLst>
              <a:gd name="adj" fmla="val 50000"/>
            </a:avLst>
          </a:prstGeom>
          <a:solidFill>
            <a:srgbClr val="9B1C2E"/>
          </a:solidFill>
          <a:ln/>
        </p:spPr>
      </p:sp>
      <p:sp>
        <p:nvSpPr>
          <p:cNvPr id="15" name="Shape 12"/>
          <p:cNvSpPr/>
          <p:nvPr/>
        </p:nvSpPr>
        <p:spPr>
          <a:xfrm>
            <a:off x="8650224" y="1261872"/>
            <a:ext cx="274320" cy="237744"/>
          </a:xfrm>
          <a:prstGeom prst="rect">
            <a:avLst>
              <a:gd name="adj" fmla="val 11538"/>
            </a:avLst>
          </a:prstGeom>
          <a:solidFill>
            <a:srgbClr val="9B1C2E"/>
          </a:solidFill>
          <a:ln/>
        </p:spPr>
      </p:sp>
      <p:sp>
        <p:nvSpPr>
          <p:cNvPr id="16" name="Text 13"/>
          <p:cNvSpPr/>
          <p:nvPr/>
        </p:nvSpPr>
        <p:spPr>
          <a:xfrm>
            <a:off x="8631936" y="1261872"/>
            <a:ext cx="320040" cy="237744"/>
          </a:xfrm>
          <a:prstGeom prst="rect">
            <a:avLst/>
          </a:prstGeom>
          <a:noFill/>
          <a:ln/>
        </p:spPr>
        <p:txBody>
          <a:bodyPr wrap="square" rtlCol="0" anchor="ctr"/>
          <a:lstStyle/>
          <a:p>
            <a:pPr algn="ctr" indent="0" marL="0">
              <a:buNone/>
            </a:pPr>
            <a:r>
              <a:rPr lang="en-US" sz="700" b="1" dirty="0">
                <a:solidFill>
                  <a:srgbClr val="FFFFFF"/>
                </a:solidFill>
                <a:latin typeface="Calibri" pitchFamily="34" charset="0"/>
                <a:ea typeface="Calibri" pitchFamily="34" charset="-122"/>
                <a:cs typeface="Calibri" pitchFamily="34" charset="-120"/>
              </a:rPr>
              <a:t>HIGH</a:t>
            </a:r>
            <a:endParaRPr lang="en-US" sz="700" dirty="0"/>
          </a:p>
        </p:txBody>
      </p:sp>
      <p:sp>
        <p:nvSpPr>
          <p:cNvPr id="17" name="Text 14"/>
          <p:cNvSpPr/>
          <p:nvPr/>
        </p:nvSpPr>
        <p:spPr>
          <a:xfrm>
            <a:off x="4974336" y="1261872"/>
            <a:ext cx="3639312" cy="256032"/>
          </a:xfrm>
          <a:prstGeom prst="rect">
            <a:avLst/>
          </a:prstGeom>
          <a:noFill/>
          <a:ln/>
        </p:spPr>
        <p:txBody>
          <a:bodyPr wrap="square" rtlCol="0" anchor="ctr"/>
          <a:lstStyle/>
          <a:p>
            <a:pPr indent="0" marL="0">
              <a:buNone/>
            </a:pPr>
            <a:r>
              <a:rPr lang="en-US" sz="1000" b="1" dirty="0">
                <a:solidFill>
                  <a:srgbClr val="1A2A3A"/>
                </a:solidFill>
                <a:latin typeface="Calibri" pitchFamily="34" charset="0"/>
                <a:ea typeface="Calibri" pitchFamily="34" charset="-122"/>
                <a:cs typeface="Calibri" pitchFamily="34" charset="-120"/>
              </a:rPr>
              <a:t>Local vs. central testing defined</a:t>
            </a:r>
            <a:endParaRPr lang="en-US" sz="1000" dirty="0"/>
          </a:p>
        </p:txBody>
      </p:sp>
      <p:sp>
        <p:nvSpPr>
          <p:cNvPr id="18" name="Text 15"/>
          <p:cNvSpPr/>
          <p:nvPr/>
        </p:nvSpPr>
        <p:spPr>
          <a:xfrm>
            <a:off x="4974336" y="1536192"/>
            <a:ext cx="3639312" cy="429768"/>
          </a:xfrm>
          <a:prstGeom prst="rect">
            <a:avLst/>
          </a:prstGeom>
          <a:noFill/>
          <a:ln/>
        </p:spPr>
        <p:txBody>
          <a:bodyPr wrap="square" rtlCol="0" anchor="ctr"/>
          <a:lstStyle/>
          <a:p>
            <a:pPr indent="0" marL="0">
              <a:lnSpc>
                <a:spcPct val="130000"/>
              </a:lnSpc>
              <a:buNone/>
            </a:pPr>
            <a:r>
              <a:rPr lang="en-US" sz="900" dirty="0">
                <a:solidFill>
                  <a:srgbClr val="6B7280"/>
                </a:solidFill>
                <a:latin typeface="Calibri" pitchFamily="34" charset="0"/>
                <a:ea typeface="Calibri" pitchFamily="34" charset="-122"/>
                <a:cs typeface="Calibri" pitchFamily="34" charset="-120"/>
              </a:rPr>
              <a:t>Protocol specifies which result governs eligibility; both cannot override the other without protocol definition</a:t>
            </a:r>
            <a:endParaRPr lang="en-US" sz="900" dirty="0"/>
          </a:p>
        </p:txBody>
      </p:sp>
      <p:sp>
        <p:nvSpPr>
          <p:cNvPr id="19" name="Shape 16"/>
          <p:cNvSpPr/>
          <p:nvPr/>
        </p:nvSpPr>
        <p:spPr>
          <a:xfrm>
            <a:off x="438912" y="2103120"/>
            <a:ext cx="4187952" cy="822960"/>
          </a:xfrm>
          <a:prstGeom prst="rect">
            <a:avLst>
              <a:gd name="adj" fmla="val 5556"/>
            </a:avLst>
          </a:prstGeom>
          <a:solidFill>
            <a:srgbClr val="F9FAFB"/>
          </a:solidFill>
          <a:ln/>
        </p:spPr>
      </p:sp>
      <p:sp>
        <p:nvSpPr>
          <p:cNvPr id="20" name="Shape 17"/>
          <p:cNvSpPr/>
          <p:nvPr/>
        </p:nvSpPr>
        <p:spPr>
          <a:xfrm>
            <a:off x="438912" y="2103120"/>
            <a:ext cx="73152" cy="822960"/>
          </a:xfrm>
          <a:prstGeom prst="rect">
            <a:avLst>
              <a:gd name="adj" fmla="val 50000"/>
            </a:avLst>
          </a:prstGeom>
          <a:solidFill>
            <a:srgbClr val="9B1C2E"/>
          </a:solidFill>
          <a:ln/>
        </p:spPr>
      </p:sp>
      <p:sp>
        <p:nvSpPr>
          <p:cNvPr id="21" name="Shape 18"/>
          <p:cNvSpPr/>
          <p:nvPr/>
        </p:nvSpPr>
        <p:spPr>
          <a:xfrm>
            <a:off x="4279392" y="2157984"/>
            <a:ext cx="274320" cy="237744"/>
          </a:xfrm>
          <a:prstGeom prst="rect">
            <a:avLst>
              <a:gd name="adj" fmla="val 11538"/>
            </a:avLst>
          </a:prstGeom>
          <a:solidFill>
            <a:srgbClr val="9B1C2E"/>
          </a:solidFill>
          <a:ln/>
        </p:spPr>
      </p:sp>
      <p:sp>
        <p:nvSpPr>
          <p:cNvPr id="22" name="Text 19"/>
          <p:cNvSpPr/>
          <p:nvPr/>
        </p:nvSpPr>
        <p:spPr>
          <a:xfrm>
            <a:off x="4261104" y="2157984"/>
            <a:ext cx="320040" cy="237744"/>
          </a:xfrm>
          <a:prstGeom prst="rect">
            <a:avLst/>
          </a:prstGeom>
          <a:noFill/>
          <a:ln/>
        </p:spPr>
        <p:txBody>
          <a:bodyPr wrap="square" rtlCol="0" anchor="ctr"/>
          <a:lstStyle/>
          <a:p>
            <a:pPr algn="ctr" indent="0" marL="0">
              <a:buNone/>
            </a:pPr>
            <a:r>
              <a:rPr lang="en-US" sz="700" b="1" dirty="0">
                <a:solidFill>
                  <a:srgbClr val="FFFFFF"/>
                </a:solidFill>
                <a:latin typeface="Calibri" pitchFamily="34" charset="0"/>
                <a:ea typeface="Calibri" pitchFamily="34" charset="-122"/>
                <a:cs typeface="Calibri" pitchFamily="34" charset="-120"/>
              </a:rPr>
              <a:t>HIGH</a:t>
            </a:r>
            <a:endParaRPr lang="en-US" sz="700" dirty="0"/>
          </a:p>
        </p:txBody>
      </p:sp>
      <p:sp>
        <p:nvSpPr>
          <p:cNvPr id="23" name="Text 20"/>
          <p:cNvSpPr/>
          <p:nvPr/>
        </p:nvSpPr>
        <p:spPr>
          <a:xfrm>
            <a:off x="603504" y="2157984"/>
            <a:ext cx="3639312" cy="256032"/>
          </a:xfrm>
          <a:prstGeom prst="rect">
            <a:avLst/>
          </a:prstGeom>
          <a:noFill/>
          <a:ln/>
        </p:spPr>
        <p:txBody>
          <a:bodyPr wrap="square" rtlCol="0" anchor="ctr"/>
          <a:lstStyle/>
          <a:p>
            <a:pPr indent="0" marL="0">
              <a:buNone/>
            </a:pPr>
            <a:r>
              <a:rPr lang="en-US" sz="1000" b="1" dirty="0">
                <a:solidFill>
                  <a:srgbClr val="1A2A3A"/>
                </a:solidFill>
                <a:latin typeface="Calibri" pitchFamily="34" charset="0"/>
                <a:ea typeface="Calibri" pitchFamily="34" charset="-122"/>
                <a:cs typeface="Calibri" pitchFamily="34" charset="-120"/>
              </a:rPr>
              <a:t>Pre-analytical requirements trained</a:t>
            </a:r>
            <a:endParaRPr lang="en-US" sz="1000" dirty="0"/>
          </a:p>
        </p:txBody>
      </p:sp>
      <p:sp>
        <p:nvSpPr>
          <p:cNvPr id="24" name="Text 21"/>
          <p:cNvSpPr/>
          <p:nvPr/>
        </p:nvSpPr>
        <p:spPr>
          <a:xfrm>
            <a:off x="603504" y="2432304"/>
            <a:ext cx="3639312" cy="429768"/>
          </a:xfrm>
          <a:prstGeom prst="rect">
            <a:avLst/>
          </a:prstGeom>
          <a:noFill/>
          <a:ln/>
        </p:spPr>
        <p:txBody>
          <a:bodyPr wrap="square" rtlCol="0" anchor="ctr"/>
          <a:lstStyle/>
          <a:p>
            <a:pPr indent="0" marL="0">
              <a:lnSpc>
                <a:spcPct val="130000"/>
              </a:lnSpc>
              <a:buNone/>
            </a:pPr>
            <a:r>
              <a:rPr lang="en-US" sz="900" dirty="0">
                <a:solidFill>
                  <a:srgbClr val="6B7280"/>
                </a:solidFill>
                <a:latin typeface="Calibri" pitchFamily="34" charset="0"/>
                <a:ea typeface="Calibri" pitchFamily="34" charset="-122"/>
                <a:cs typeface="Calibri" pitchFamily="34" charset="-120"/>
              </a:rPr>
              <a:t>Archival tissue age, fixation duration, tumour content %, fresh biopsy criteria — all site staff trained</a:t>
            </a:r>
            <a:endParaRPr lang="en-US" sz="900" dirty="0"/>
          </a:p>
        </p:txBody>
      </p:sp>
      <p:sp>
        <p:nvSpPr>
          <p:cNvPr id="25" name="Shape 22"/>
          <p:cNvSpPr/>
          <p:nvPr/>
        </p:nvSpPr>
        <p:spPr>
          <a:xfrm>
            <a:off x="4809744" y="2103120"/>
            <a:ext cx="4187952" cy="822960"/>
          </a:xfrm>
          <a:prstGeom prst="rect">
            <a:avLst>
              <a:gd name="adj" fmla="val 5556"/>
            </a:avLst>
          </a:prstGeom>
          <a:solidFill>
            <a:srgbClr val="F9FAFB"/>
          </a:solidFill>
          <a:ln/>
        </p:spPr>
      </p:sp>
      <p:sp>
        <p:nvSpPr>
          <p:cNvPr id="26" name="Shape 23"/>
          <p:cNvSpPr/>
          <p:nvPr/>
        </p:nvSpPr>
        <p:spPr>
          <a:xfrm>
            <a:off x="4809744" y="2103120"/>
            <a:ext cx="73152" cy="822960"/>
          </a:xfrm>
          <a:prstGeom prst="rect">
            <a:avLst>
              <a:gd name="adj" fmla="val 50000"/>
            </a:avLst>
          </a:prstGeom>
          <a:solidFill>
            <a:srgbClr val="C9922A"/>
          </a:solidFill>
          <a:ln/>
        </p:spPr>
      </p:sp>
      <p:sp>
        <p:nvSpPr>
          <p:cNvPr id="27" name="Shape 24"/>
          <p:cNvSpPr/>
          <p:nvPr/>
        </p:nvSpPr>
        <p:spPr>
          <a:xfrm>
            <a:off x="8650224" y="2157984"/>
            <a:ext cx="274320" cy="237744"/>
          </a:xfrm>
          <a:prstGeom prst="rect">
            <a:avLst>
              <a:gd name="adj" fmla="val 11538"/>
            </a:avLst>
          </a:prstGeom>
          <a:solidFill>
            <a:srgbClr val="C9922A"/>
          </a:solidFill>
          <a:ln/>
        </p:spPr>
      </p:sp>
      <p:sp>
        <p:nvSpPr>
          <p:cNvPr id="28" name="Text 25"/>
          <p:cNvSpPr/>
          <p:nvPr/>
        </p:nvSpPr>
        <p:spPr>
          <a:xfrm>
            <a:off x="8631936" y="2157984"/>
            <a:ext cx="320040" cy="237744"/>
          </a:xfrm>
          <a:prstGeom prst="rect">
            <a:avLst/>
          </a:prstGeom>
          <a:noFill/>
          <a:ln/>
        </p:spPr>
        <p:txBody>
          <a:bodyPr wrap="square" rtlCol="0" anchor="ctr"/>
          <a:lstStyle/>
          <a:p>
            <a:pPr algn="ctr" indent="0" marL="0">
              <a:buNone/>
            </a:pPr>
            <a:r>
              <a:rPr lang="en-US" sz="700" b="1" dirty="0">
                <a:solidFill>
                  <a:srgbClr val="FFFFFF"/>
                </a:solidFill>
                <a:latin typeface="Calibri" pitchFamily="34" charset="0"/>
                <a:ea typeface="Calibri" pitchFamily="34" charset="-122"/>
                <a:cs typeface="Calibri" pitchFamily="34" charset="-120"/>
              </a:rPr>
              <a:t>MED</a:t>
            </a:r>
            <a:endParaRPr lang="en-US" sz="700" dirty="0"/>
          </a:p>
        </p:txBody>
      </p:sp>
      <p:sp>
        <p:nvSpPr>
          <p:cNvPr id="29" name="Text 26"/>
          <p:cNvSpPr/>
          <p:nvPr/>
        </p:nvSpPr>
        <p:spPr>
          <a:xfrm>
            <a:off x="4974336" y="2157984"/>
            <a:ext cx="3639312" cy="256032"/>
          </a:xfrm>
          <a:prstGeom prst="rect">
            <a:avLst/>
          </a:prstGeom>
          <a:noFill/>
          <a:ln/>
        </p:spPr>
        <p:txBody>
          <a:bodyPr wrap="square" rtlCol="0" anchor="ctr"/>
          <a:lstStyle/>
          <a:p>
            <a:pPr indent="0" marL="0">
              <a:buNone/>
            </a:pPr>
            <a:r>
              <a:rPr lang="en-US" sz="1000" b="1" dirty="0">
                <a:solidFill>
                  <a:srgbClr val="1A2A3A"/>
                </a:solidFill>
                <a:latin typeface="Calibri" pitchFamily="34" charset="0"/>
                <a:ea typeface="Calibri" pitchFamily="34" charset="-122"/>
                <a:cs typeface="Calibri" pitchFamily="34" charset="-120"/>
              </a:rPr>
              <a:t>Turnaround time compliance</a:t>
            </a:r>
            <a:endParaRPr lang="en-US" sz="1000" dirty="0"/>
          </a:p>
        </p:txBody>
      </p:sp>
      <p:sp>
        <p:nvSpPr>
          <p:cNvPr id="30" name="Text 27"/>
          <p:cNvSpPr/>
          <p:nvPr/>
        </p:nvSpPr>
        <p:spPr>
          <a:xfrm>
            <a:off x="4974336" y="2432304"/>
            <a:ext cx="3639312" cy="429768"/>
          </a:xfrm>
          <a:prstGeom prst="rect">
            <a:avLst/>
          </a:prstGeom>
          <a:noFill/>
          <a:ln/>
        </p:spPr>
        <p:txBody>
          <a:bodyPr wrap="square" rtlCol="0" anchor="ctr"/>
          <a:lstStyle/>
          <a:p>
            <a:pPr indent="0" marL="0">
              <a:lnSpc>
                <a:spcPct val="130000"/>
              </a:lnSpc>
              <a:buNone/>
            </a:pPr>
            <a:r>
              <a:rPr lang="en-US" sz="900" dirty="0">
                <a:solidFill>
                  <a:srgbClr val="6B7280"/>
                </a:solidFill>
                <a:latin typeface="Calibri" pitchFamily="34" charset="0"/>
                <a:ea typeface="Calibri" pitchFamily="34" charset="-122"/>
                <a:cs typeface="Calibri" pitchFamily="34" charset="-120"/>
              </a:rPr>
              <a:t>CDx TAT consistent with screening window; contingency procedure for exceedances documented</a:t>
            </a:r>
            <a:endParaRPr lang="en-US" sz="900" dirty="0"/>
          </a:p>
        </p:txBody>
      </p:sp>
      <p:sp>
        <p:nvSpPr>
          <p:cNvPr id="31" name="Shape 28"/>
          <p:cNvSpPr/>
          <p:nvPr/>
        </p:nvSpPr>
        <p:spPr>
          <a:xfrm>
            <a:off x="438912" y="2999232"/>
            <a:ext cx="4187952" cy="822960"/>
          </a:xfrm>
          <a:prstGeom prst="rect">
            <a:avLst>
              <a:gd name="adj" fmla="val 5556"/>
            </a:avLst>
          </a:prstGeom>
          <a:solidFill>
            <a:srgbClr val="F9FAFB"/>
          </a:solidFill>
          <a:ln/>
        </p:spPr>
      </p:sp>
      <p:sp>
        <p:nvSpPr>
          <p:cNvPr id="32" name="Shape 29"/>
          <p:cNvSpPr/>
          <p:nvPr/>
        </p:nvSpPr>
        <p:spPr>
          <a:xfrm>
            <a:off x="438912" y="2999232"/>
            <a:ext cx="73152" cy="822960"/>
          </a:xfrm>
          <a:prstGeom prst="rect">
            <a:avLst>
              <a:gd name="adj" fmla="val 50000"/>
            </a:avLst>
          </a:prstGeom>
          <a:solidFill>
            <a:srgbClr val="9B1C2E"/>
          </a:solidFill>
          <a:ln/>
        </p:spPr>
      </p:sp>
      <p:sp>
        <p:nvSpPr>
          <p:cNvPr id="33" name="Shape 30"/>
          <p:cNvSpPr/>
          <p:nvPr/>
        </p:nvSpPr>
        <p:spPr>
          <a:xfrm>
            <a:off x="4279392" y="3054096"/>
            <a:ext cx="274320" cy="237744"/>
          </a:xfrm>
          <a:prstGeom prst="rect">
            <a:avLst>
              <a:gd name="adj" fmla="val 11538"/>
            </a:avLst>
          </a:prstGeom>
          <a:solidFill>
            <a:srgbClr val="9B1C2E"/>
          </a:solidFill>
          <a:ln/>
        </p:spPr>
      </p:sp>
      <p:sp>
        <p:nvSpPr>
          <p:cNvPr id="34" name="Text 31"/>
          <p:cNvSpPr/>
          <p:nvPr/>
        </p:nvSpPr>
        <p:spPr>
          <a:xfrm>
            <a:off x="4261104" y="3054096"/>
            <a:ext cx="320040" cy="237744"/>
          </a:xfrm>
          <a:prstGeom prst="rect">
            <a:avLst/>
          </a:prstGeom>
          <a:noFill/>
          <a:ln/>
        </p:spPr>
        <p:txBody>
          <a:bodyPr wrap="square" rtlCol="0" anchor="ctr"/>
          <a:lstStyle/>
          <a:p>
            <a:pPr algn="ctr" indent="0" marL="0">
              <a:buNone/>
            </a:pPr>
            <a:r>
              <a:rPr lang="en-US" sz="700" b="1" dirty="0">
                <a:solidFill>
                  <a:srgbClr val="FFFFFF"/>
                </a:solidFill>
                <a:latin typeface="Calibri" pitchFamily="34" charset="0"/>
                <a:ea typeface="Calibri" pitchFamily="34" charset="-122"/>
                <a:cs typeface="Calibri" pitchFamily="34" charset="-120"/>
              </a:rPr>
              <a:t>HIGH</a:t>
            </a:r>
            <a:endParaRPr lang="en-US" sz="700" dirty="0"/>
          </a:p>
        </p:txBody>
      </p:sp>
      <p:sp>
        <p:nvSpPr>
          <p:cNvPr id="35" name="Text 32"/>
          <p:cNvSpPr/>
          <p:nvPr/>
        </p:nvSpPr>
        <p:spPr>
          <a:xfrm>
            <a:off x="603504" y="3054096"/>
            <a:ext cx="3639312" cy="256032"/>
          </a:xfrm>
          <a:prstGeom prst="rect">
            <a:avLst/>
          </a:prstGeom>
          <a:noFill/>
          <a:ln/>
        </p:spPr>
        <p:txBody>
          <a:bodyPr wrap="square" rtlCol="0" anchor="ctr"/>
          <a:lstStyle/>
          <a:p>
            <a:pPr indent="0" marL="0">
              <a:buNone/>
            </a:pPr>
            <a:r>
              <a:rPr lang="en-US" sz="1000" b="1" dirty="0">
                <a:solidFill>
                  <a:srgbClr val="1A2A3A"/>
                </a:solidFill>
                <a:latin typeface="Calibri" pitchFamily="34" charset="0"/>
                <a:ea typeface="Calibri" pitchFamily="34" charset="-122"/>
                <a:cs typeface="Calibri" pitchFamily="34" charset="-120"/>
              </a:rPr>
              <a:t>Negative result algorithm</a:t>
            </a:r>
            <a:endParaRPr lang="en-US" sz="1000" dirty="0"/>
          </a:p>
        </p:txBody>
      </p:sp>
      <p:sp>
        <p:nvSpPr>
          <p:cNvPr id="36" name="Text 33"/>
          <p:cNvSpPr/>
          <p:nvPr/>
        </p:nvSpPr>
        <p:spPr>
          <a:xfrm>
            <a:off x="603504" y="3328416"/>
            <a:ext cx="3639312" cy="429768"/>
          </a:xfrm>
          <a:prstGeom prst="rect">
            <a:avLst/>
          </a:prstGeom>
          <a:noFill/>
          <a:ln/>
        </p:spPr>
        <p:txBody>
          <a:bodyPr wrap="square" rtlCol="0" anchor="ctr"/>
          <a:lstStyle/>
          <a:p>
            <a:pPr indent="0" marL="0">
              <a:lnSpc>
                <a:spcPct val="130000"/>
              </a:lnSpc>
              <a:buNone/>
            </a:pPr>
            <a:r>
              <a:rPr lang="en-US" sz="900" dirty="0">
                <a:solidFill>
                  <a:srgbClr val="6B7280"/>
                </a:solidFill>
                <a:latin typeface="Calibri" pitchFamily="34" charset="0"/>
                <a:ea typeface="Calibri" pitchFamily="34" charset="-122"/>
                <a:cs typeface="Calibri" pitchFamily="34" charset="-120"/>
              </a:rPr>
              <a:t>Plasma ctDNA negative → tissue reflex procedure specified; eligibility determination documented</a:t>
            </a:r>
            <a:endParaRPr lang="en-US" sz="900" dirty="0"/>
          </a:p>
        </p:txBody>
      </p:sp>
      <p:sp>
        <p:nvSpPr>
          <p:cNvPr id="37" name="Shape 34"/>
          <p:cNvSpPr/>
          <p:nvPr/>
        </p:nvSpPr>
        <p:spPr>
          <a:xfrm>
            <a:off x="4809744" y="2999232"/>
            <a:ext cx="4187952" cy="822960"/>
          </a:xfrm>
          <a:prstGeom prst="rect">
            <a:avLst>
              <a:gd name="adj" fmla="val 5556"/>
            </a:avLst>
          </a:prstGeom>
          <a:solidFill>
            <a:srgbClr val="F9FAFB"/>
          </a:solidFill>
          <a:ln/>
        </p:spPr>
      </p:sp>
      <p:sp>
        <p:nvSpPr>
          <p:cNvPr id="38" name="Shape 35"/>
          <p:cNvSpPr/>
          <p:nvPr/>
        </p:nvSpPr>
        <p:spPr>
          <a:xfrm>
            <a:off x="4809744" y="2999232"/>
            <a:ext cx="73152" cy="822960"/>
          </a:xfrm>
          <a:prstGeom prst="rect">
            <a:avLst>
              <a:gd name="adj" fmla="val 50000"/>
            </a:avLst>
          </a:prstGeom>
          <a:solidFill>
            <a:srgbClr val="C9922A"/>
          </a:solidFill>
          <a:ln/>
        </p:spPr>
      </p:sp>
      <p:sp>
        <p:nvSpPr>
          <p:cNvPr id="39" name="Shape 36"/>
          <p:cNvSpPr/>
          <p:nvPr/>
        </p:nvSpPr>
        <p:spPr>
          <a:xfrm>
            <a:off x="8650224" y="3054096"/>
            <a:ext cx="274320" cy="237744"/>
          </a:xfrm>
          <a:prstGeom prst="rect">
            <a:avLst>
              <a:gd name="adj" fmla="val 11538"/>
            </a:avLst>
          </a:prstGeom>
          <a:solidFill>
            <a:srgbClr val="C9922A"/>
          </a:solidFill>
          <a:ln/>
        </p:spPr>
      </p:sp>
      <p:sp>
        <p:nvSpPr>
          <p:cNvPr id="40" name="Text 37"/>
          <p:cNvSpPr/>
          <p:nvPr/>
        </p:nvSpPr>
        <p:spPr>
          <a:xfrm>
            <a:off x="8631936" y="3054096"/>
            <a:ext cx="320040" cy="237744"/>
          </a:xfrm>
          <a:prstGeom prst="rect">
            <a:avLst/>
          </a:prstGeom>
          <a:noFill/>
          <a:ln/>
        </p:spPr>
        <p:txBody>
          <a:bodyPr wrap="square" rtlCol="0" anchor="ctr"/>
          <a:lstStyle/>
          <a:p>
            <a:pPr algn="ctr" indent="0" marL="0">
              <a:buNone/>
            </a:pPr>
            <a:r>
              <a:rPr lang="en-US" sz="700" b="1" dirty="0">
                <a:solidFill>
                  <a:srgbClr val="FFFFFF"/>
                </a:solidFill>
                <a:latin typeface="Calibri" pitchFamily="34" charset="0"/>
                <a:ea typeface="Calibri" pitchFamily="34" charset="-122"/>
                <a:cs typeface="Calibri" pitchFamily="34" charset="-120"/>
              </a:rPr>
              <a:t>MED</a:t>
            </a:r>
            <a:endParaRPr lang="en-US" sz="700" dirty="0"/>
          </a:p>
        </p:txBody>
      </p:sp>
      <p:sp>
        <p:nvSpPr>
          <p:cNvPr id="41" name="Text 38"/>
          <p:cNvSpPr/>
          <p:nvPr/>
        </p:nvSpPr>
        <p:spPr>
          <a:xfrm>
            <a:off x="4974336" y="3054096"/>
            <a:ext cx="3639312" cy="256032"/>
          </a:xfrm>
          <a:prstGeom prst="rect">
            <a:avLst/>
          </a:prstGeom>
          <a:noFill/>
          <a:ln/>
        </p:spPr>
        <p:txBody>
          <a:bodyPr wrap="square" rtlCol="0" anchor="ctr"/>
          <a:lstStyle/>
          <a:p>
            <a:pPr indent="0" marL="0">
              <a:buNone/>
            </a:pPr>
            <a:r>
              <a:rPr lang="en-US" sz="1000" b="1" dirty="0">
                <a:solidFill>
                  <a:srgbClr val="1A2A3A"/>
                </a:solidFill>
                <a:latin typeface="Calibri" pitchFamily="34" charset="0"/>
                <a:ea typeface="Calibri" pitchFamily="34" charset="-122"/>
                <a:cs typeface="Calibri" pitchFamily="34" charset="-120"/>
              </a:rPr>
              <a:t>Screen failure documentation</a:t>
            </a:r>
            <a:endParaRPr lang="en-US" sz="1000" dirty="0"/>
          </a:p>
        </p:txBody>
      </p:sp>
      <p:sp>
        <p:nvSpPr>
          <p:cNvPr id="42" name="Text 39"/>
          <p:cNvSpPr/>
          <p:nvPr/>
        </p:nvSpPr>
        <p:spPr>
          <a:xfrm>
            <a:off x="4974336" y="3328416"/>
            <a:ext cx="3639312" cy="429768"/>
          </a:xfrm>
          <a:prstGeom prst="rect">
            <a:avLst/>
          </a:prstGeom>
          <a:noFill/>
          <a:ln/>
        </p:spPr>
        <p:txBody>
          <a:bodyPr wrap="square" rtlCol="0" anchor="ctr"/>
          <a:lstStyle/>
          <a:p>
            <a:pPr indent="0" marL="0">
              <a:lnSpc>
                <a:spcPct val="130000"/>
              </a:lnSpc>
              <a:buNone/>
            </a:pPr>
            <a:r>
              <a:rPr lang="en-US" sz="900" dirty="0">
                <a:solidFill>
                  <a:srgbClr val="6B7280"/>
                </a:solidFill>
                <a:latin typeface="Calibri" pitchFamily="34" charset="0"/>
                <a:ea typeface="Calibri" pitchFamily="34" charset="-122"/>
                <a:cs typeface="Calibri" pitchFamily="34" charset="-120"/>
              </a:rPr>
              <a:t>CDx result recorded for all screen failures — essential for biomarker prevalence estimation and protocol review</a:t>
            </a:r>
            <a:endParaRPr lang="en-US" sz="900" dirty="0"/>
          </a:p>
        </p:txBody>
      </p:sp>
      <p:sp>
        <p:nvSpPr>
          <p:cNvPr id="43" name="Shape 40"/>
          <p:cNvSpPr/>
          <p:nvPr/>
        </p:nvSpPr>
        <p:spPr>
          <a:xfrm>
            <a:off x="438912" y="3895344"/>
            <a:ext cx="4187952" cy="822960"/>
          </a:xfrm>
          <a:prstGeom prst="rect">
            <a:avLst>
              <a:gd name="adj" fmla="val 5556"/>
            </a:avLst>
          </a:prstGeom>
          <a:solidFill>
            <a:srgbClr val="F9FAFB"/>
          </a:solidFill>
          <a:ln/>
        </p:spPr>
      </p:sp>
      <p:sp>
        <p:nvSpPr>
          <p:cNvPr id="44" name="Shape 41"/>
          <p:cNvSpPr/>
          <p:nvPr/>
        </p:nvSpPr>
        <p:spPr>
          <a:xfrm>
            <a:off x="438912" y="3895344"/>
            <a:ext cx="73152" cy="822960"/>
          </a:xfrm>
          <a:prstGeom prst="rect">
            <a:avLst>
              <a:gd name="adj" fmla="val 50000"/>
            </a:avLst>
          </a:prstGeom>
          <a:solidFill>
            <a:srgbClr val="C9922A"/>
          </a:solidFill>
          <a:ln/>
        </p:spPr>
      </p:sp>
      <p:sp>
        <p:nvSpPr>
          <p:cNvPr id="45" name="Shape 42"/>
          <p:cNvSpPr/>
          <p:nvPr/>
        </p:nvSpPr>
        <p:spPr>
          <a:xfrm>
            <a:off x="4279392" y="3950208"/>
            <a:ext cx="274320" cy="237744"/>
          </a:xfrm>
          <a:prstGeom prst="rect">
            <a:avLst>
              <a:gd name="adj" fmla="val 11538"/>
            </a:avLst>
          </a:prstGeom>
          <a:solidFill>
            <a:srgbClr val="C9922A"/>
          </a:solidFill>
          <a:ln/>
        </p:spPr>
      </p:sp>
      <p:sp>
        <p:nvSpPr>
          <p:cNvPr id="46" name="Text 43"/>
          <p:cNvSpPr/>
          <p:nvPr/>
        </p:nvSpPr>
        <p:spPr>
          <a:xfrm>
            <a:off x="4261104" y="3950208"/>
            <a:ext cx="320040" cy="237744"/>
          </a:xfrm>
          <a:prstGeom prst="rect">
            <a:avLst/>
          </a:prstGeom>
          <a:noFill/>
          <a:ln/>
        </p:spPr>
        <p:txBody>
          <a:bodyPr wrap="square" rtlCol="0" anchor="ctr"/>
          <a:lstStyle/>
          <a:p>
            <a:pPr algn="ctr" indent="0" marL="0">
              <a:buNone/>
            </a:pPr>
            <a:r>
              <a:rPr lang="en-US" sz="700" b="1" dirty="0">
                <a:solidFill>
                  <a:srgbClr val="FFFFFF"/>
                </a:solidFill>
                <a:latin typeface="Calibri" pitchFamily="34" charset="0"/>
                <a:ea typeface="Calibri" pitchFamily="34" charset="-122"/>
                <a:cs typeface="Calibri" pitchFamily="34" charset="-120"/>
              </a:rPr>
              <a:t>MED</a:t>
            </a:r>
            <a:endParaRPr lang="en-US" sz="700" dirty="0"/>
          </a:p>
        </p:txBody>
      </p:sp>
      <p:sp>
        <p:nvSpPr>
          <p:cNvPr id="47" name="Text 44"/>
          <p:cNvSpPr/>
          <p:nvPr/>
        </p:nvSpPr>
        <p:spPr>
          <a:xfrm>
            <a:off x="603504" y="3950208"/>
            <a:ext cx="3639312" cy="256032"/>
          </a:xfrm>
          <a:prstGeom prst="rect">
            <a:avLst/>
          </a:prstGeom>
          <a:noFill/>
          <a:ln/>
        </p:spPr>
        <p:txBody>
          <a:bodyPr wrap="square" rtlCol="0" anchor="ctr"/>
          <a:lstStyle/>
          <a:p>
            <a:pPr indent="0" marL="0">
              <a:buNone/>
            </a:pPr>
            <a:r>
              <a:rPr lang="en-US" sz="1000" b="1" dirty="0">
                <a:solidFill>
                  <a:srgbClr val="1A2A3A"/>
                </a:solidFill>
                <a:latin typeface="Calibri" pitchFamily="34" charset="0"/>
                <a:ea typeface="Calibri" pitchFamily="34" charset="-122"/>
                <a:cs typeface="Calibri" pitchFamily="34" charset="-120"/>
              </a:rPr>
              <a:t>Tissue banking and consent coverage</a:t>
            </a:r>
            <a:endParaRPr lang="en-US" sz="1000" dirty="0"/>
          </a:p>
        </p:txBody>
      </p:sp>
      <p:sp>
        <p:nvSpPr>
          <p:cNvPr id="48" name="Text 45"/>
          <p:cNvSpPr/>
          <p:nvPr/>
        </p:nvSpPr>
        <p:spPr>
          <a:xfrm>
            <a:off x="603504" y="4224528"/>
            <a:ext cx="3639312" cy="429768"/>
          </a:xfrm>
          <a:prstGeom prst="rect">
            <a:avLst/>
          </a:prstGeom>
          <a:noFill/>
          <a:ln/>
        </p:spPr>
        <p:txBody>
          <a:bodyPr wrap="square" rtlCol="0" anchor="ctr"/>
          <a:lstStyle/>
          <a:p>
            <a:pPr indent="0" marL="0">
              <a:lnSpc>
                <a:spcPct val="130000"/>
              </a:lnSpc>
              <a:buNone/>
            </a:pPr>
            <a:r>
              <a:rPr lang="en-US" sz="900" dirty="0">
                <a:solidFill>
                  <a:srgbClr val="6B7280"/>
                </a:solidFill>
                <a:latin typeface="Calibri" pitchFamily="34" charset="0"/>
                <a:ea typeface="Calibri" pitchFamily="34" charset="-122"/>
                <a:cs typeface="Calibri" pitchFamily="34" charset="-120"/>
              </a:rPr>
              <a:t>Residual CDx specimens banked; consent covers future biomarker research; chain of custody maintained</a:t>
            </a:r>
            <a:endParaRPr lang="en-US" sz="900" dirty="0"/>
          </a:p>
        </p:txBody>
      </p:sp>
      <p:sp>
        <p:nvSpPr>
          <p:cNvPr id="49" name="Shape 46"/>
          <p:cNvSpPr/>
          <p:nvPr/>
        </p:nvSpPr>
        <p:spPr>
          <a:xfrm>
            <a:off x="4809744" y="3895344"/>
            <a:ext cx="4187952" cy="822960"/>
          </a:xfrm>
          <a:prstGeom prst="rect">
            <a:avLst>
              <a:gd name="adj" fmla="val 5556"/>
            </a:avLst>
          </a:prstGeom>
          <a:solidFill>
            <a:srgbClr val="F9FAFB"/>
          </a:solidFill>
          <a:ln/>
        </p:spPr>
      </p:sp>
      <p:sp>
        <p:nvSpPr>
          <p:cNvPr id="50" name="Shape 47"/>
          <p:cNvSpPr/>
          <p:nvPr/>
        </p:nvSpPr>
        <p:spPr>
          <a:xfrm>
            <a:off x="4809744" y="3895344"/>
            <a:ext cx="73152" cy="822960"/>
          </a:xfrm>
          <a:prstGeom prst="rect">
            <a:avLst>
              <a:gd name="adj" fmla="val 50000"/>
            </a:avLst>
          </a:prstGeom>
          <a:solidFill>
            <a:srgbClr val="9B1C2E"/>
          </a:solidFill>
          <a:ln/>
        </p:spPr>
      </p:sp>
      <p:sp>
        <p:nvSpPr>
          <p:cNvPr id="51" name="Shape 48"/>
          <p:cNvSpPr/>
          <p:nvPr/>
        </p:nvSpPr>
        <p:spPr>
          <a:xfrm>
            <a:off x="8650224" y="3950208"/>
            <a:ext cx="274320" cy="237744"/>
          </a:xfrm>
          <a:prstGeom prst="rect">
            <a:avLst>
              <a:gd name="adj" fmla="val 11538"/>
            </a:avLst>
          </a:prstGeom>
          <a:solidFill>
            <a:srgbClr val="9B1C2E"/>
          </a:solidFill>
          <a:ln/>
        </p:spPr>
      </p:sp>
      <p:sp>
        <p:nvSpPr>
          <p:cNvPr id="52" name="Text 49"/>
          <p:cNvSpPr/>
          <p:nvPr/>
        </p:nvSpPr>
        <p:spPr>
          <a:xfrm>
            <a:off x="8631936" y="3950208"/>
            <a:ext cx="320040" cy="237744"/>
          </a:xfrm>
          <a:prstGeom prst="rect">
            <a:avLst/>
          </a:prstGeom>
          <a:noFill/>
          <a:ln/>
        </p:spPr>
        <p:txBody>
          <a:bodyPr wrap="square" rtlCol="0" anchor="ctr"/>
          <a:lstStyle/>
          <a:p>
            <a:pPr algn="ctr" indent="0" marL="0">
              <a:buNone/>
            </a:pPr>
            <a:r>
              <a:rPr lang="en-US" sz="700" b="1" dirty="0">
                <a:solidFill>
                  <a:srgbClr val="FFFFFF"/>
                </a:solidFill>
                <a:latin typeface="Calibri" pitchFamily="34" charset="0"/>
                <a:ea typeface="Calibri" pitchFamily="34" charset="-122"/>
                <a:cs typeface="Calibri" pitchFamily="34" charset="-120"/>
              </a:rPr>
              <a:t>HIGH</a:t>
            </a:r>
            <a:endParaRPr lang="en-US" sz="700" dirty="0"/>
          </a:p>
        </p:txBody>
      </p:sp>
      <p:sp>
        <p:nvSpPr>
          <p:cNvPr id="53" name="Text 50"/>
          <p:cNvSpPr/>
          <p:nvPr/>
        </p:nvSpPr>
        <p:spPr>
          <a:xfrm>
            <a:off x="4974336" y="3950208"/>
            <a:ext cx="3639312" cy="256032"/>
          </a:xfrm>
          <a:prstGeom prst="rect">
            <a:avLst/>
          </a:prstGeom>
          <a:noFill/>
          <a:ln/>
        </p:spPr>
        <p:txBody>
          <a:bodyPr wrap="square" rtlCol="0" anchor="ctr"/>
          <a:lstStyle/>
          <a:p>
            <a:pPr indent="0" marL="0">
              <a:buNone/>
            </a:pPr>
            <a:r>
              <a:rPr lang="en-US" sz="1000" b="1" dirty="0">
                <a:solidFill>
                  <a:srgbClr val="1A2A3A"/>
                </a:solidFill>
                <a:latin typeface="Calibri" pitchFamily="34" charset="0"/>
                <a:ea typeface="Calibri" pitchFamily="34" charset="-122"/>
                <a:cs typeface="Calibri" pitchFamily="34" charset="-120"/>
              </a:rPr>
              <a:t>Regulatory alignment confirmed</a:t>
            </a:r>
            <a:endParaRPr lang="en-US" sz="1000" dirty="0"/>
          </a:p>
        </p:txBody>
      </p:sp>
      <p:sp>
        <p:nvSpPr>
          <p:cNvPr id="54" name="Text 51"/>
          <p:cNvSpPr/>
          <p:nvPr/>
        </p:nvSpPr>
        <p:spPr>
          <a:xfrm>
            <a:off x="4974336" y="4224528"/>
            <a:ext cx="3639312" cy="429768"/>
          </a:xfrm>
          <a:prstGeom prst="rect">
            <a:avLst/>
          </a:prstGeom>
          <a:noFill/>
          <a:ln/>
        </p:spPr>
        <p:txBody>
          <a:bodyPr wrap="square" rtlCol="0" anchor="ctr"/>
          <a:lstStyle/>
          <a:p>
            <a:pPr indent="0" marL="0">
              <a:lnSpc>
                <a:spcPct val="130000"/>
              </a:lnSpc>
              <a:buNone/>
            </a:pPr>
            <a:r>
              <a:rPr lang="en-US" sz="900" dirty="0">
                <a:solidFill>
                  <a:srgbClr val="6B7280"/>
                </a:solidFill>
                <a:latin typeface="Calibri" pitchFamily="34" charset="0"/>
                <a:ea typeface="Calibri" pitchFamily="34" charset="-122"/>
                <a:cs typeface="Calibri" pitchFamily="34" charset="-120"/>
              </a:rPr>
              <a:t>Pre-IND/Type B meeting confirms FDA accepts the proposed CDx for this trial; documented in IND</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D1F2D"/>
          </a:solidFill>
          <a:ln/>
        </p:spPr>
      </p:sp>
      <p:sp>
        <p:nvSpPr>
          <p:cNvPr id="3" name="Shape 1"/>
          <p:cNvSpPr/>
          <p:nvPr/>
        </p:nvSpPr>
        <p:spPr>
          <a:xfrm>
            <a:off x="457200" y="420624"/>
            <a:ext cx="54864" cy="457200"/>
          </a:xfrm>
          <a:prstGeom prst="rect">
            <a:avLst/>
          </a:prstGeom>
          <a:solidFill>
            <a:srgbClr val="C9922A"/>
          </a:solidFill>
          <a:ln/>
        </p:spPr>
      </p:sp>
      <p:sp>
        <p:nvSpPr>
          <p:cNvPr id="4" name="Text 2"/>
          <p:cNvSpPr/>
          <p:nvPr/>
        </p:nvSpPr>
        <p:spPr>
          <a:xfrm>
            <a:off x="594360" y="384048"/>
            <a:ext cx="7315200" cy="320040"/>
          </a:xfrm>
          <a:prstGeom prst="rect">
            <a:avLst/>
          </a:prstGeom>
          <a:noFill/>
          <a:ln/>
        </p:spPr>
        <p:txBody>
          <a:bodyPr wrap="square" rtlCol="0" anchor="ctr"/>
          <a:lstStyle/>
          <a:p>
            <a:pPr indent="0" marL="0">
              <a:buNone/>
            </a:pPr>
            <a:r>
              <a:rPr lang="en-US" sz="900" b="1" spc="300" kern="0" dirty="0">
                <a:solidFill>
                  <a:srgbClr val="C9922A"/>
                </a:solidFill>
                <a:latin typeface="Calibri" pitchFamily="34" charset="0"/>
                <a:ea typeface="Calibri" pitchFamily="34" charset="-122"/>
                <a:cs typeface="Calibri" pitchFamily="34" charset="-120"/>
              </a:rPr>
              <a:t>EMERGING FRONTIERS</a:t>
            </a:r>
            <a:endParaRPr lang="en-US" sz="900" dirty="0"/>
          </a:p>
        </p:txBody>
      </p:sp>
      <p:sp>
        <p:nvSpPr>
          <p:cNvPr id="5" name="Text 3"/>
          <p:cNvSpPr/>
          <p:nvPr/>
        </p:nvSpPr>
        <p:spPr>
          <a:xfrm>
            <a:off x="457200" y="868680"/>
            <a:ext cx="8229600" cy="1463040"/>
          </a:xfrm>
          <a:prstGeom prst="rect">
            <a:avLst/>
          </a:prstGeom>
          <a:noFill/>
          <a:ln/>
        </p:spPr>
        <p:txBody>
          <a:bodyPr wrap="square" rtlCol="0" anchor="ctr"/>
          <a:lstStyle/>
          <a:p>
            <a:pPr indent="0" marL="0">
              <a:lnSpc>
                <a:spcPct val="115000"/>
              </a:lnSpc>
              <a:buNone/>
            </a:pPr>
            <a:r>
              <a:rPr lang="en-US" sz="3600" b="1" dirty="0">
                <a:solidFill>
                  <a:srgbClr val="FFFFFF"/>
                </a:solidFill>
                <a:latin typeface="Cambria" pitchFamily="34" charset="0"/>
                <a:ea typeface="Cambria" pitchFamily="34" charset="-122"/>
                <a:cs typeface="Cambria" pitchFamily="34" charset="-120"/>
              </a:rPr>
              <a:t>Beyond Today's CDx: Where the Field Is Going</a:t>
            </a:r>
            <a:endParaRPr lang="en-US" sz="3600" dirty="0"/>
          </a:p>
        </p:txBody>
      </p:sp>
      <p:sp>
        <p:nvSpPr>
          <p:cNvPr id="7" name="Shape 4"/>
          <p:cNvSpPr/>
          <p:nvPr/>
        </p:nvSpPr>
        <p:spPr>
          <a:xfrm>
            <a:off x="457200" y="1463040"/>
            <a:ext cx="4005072" cy="1508760"/>
          </a:xfrm>
          <a:prstGeom prst="rect">
            <a:avLst>
              <a:gd name="adj" fmla="val 3636"/>
            </a:avLst>
          </a:prstGeom>
          <a:solidFill>
            <a:srgbClr val="2A3D52"/>
          </a:solidFill>
          <a:ln/>
        </p:spPr>
      </p:sp>
      <p:sp>
        <p:nvSpPr>
          <p:cNvPr id="8" name="Shape 5"/>
          <p:cNvSpPr/>
          <p:nvPr/>
        </p:nvSpPr>
        <p:spPr>
          <a:xfrm>
            <a:off x="594360" y="1600200"/>
            <a:ext cx="475488" cy="475488"/>
          </a:xfrm>
          <a:prstGeom prst="ellipse">
            <a:avLst/>
          </a:prstGeom>
          <a:solidFill>
            <a:srgbClr val="C9922A"/>
          </a:solidFill>
          <a:ln/>
        </p:spPr>
      </p:sp>
      <p:sp>
        <p:nvSpPr>
          <p:cNvPr id="9" name="Text 6"/>
          <p:cNvSpPr/>
          <p:nvPr/>
        </p:nvSpPr>
        <p:spPr>
          <a:xfrm>
            <a:off x="594360" y="1591056"/>
            <a:ext cx="475488" cy="475488"/>
          </a:xfrm>
          <a:prstGeom prst="rect">
            <a:avLst/>
          </a:prstGeom>
          <a:noFill/>
          <a:ln/>
        </p:spPr>
        <p:txBody>
          <a:bodyPr wrap="square" rtlCol="0" anchor="ctr"/>
          <a:lstStyle/>
          <a:p>
            <a:pPr algn="ctr" indent="0" marL="0">
              <a:buNone/>
            </a:pPr>
            <a:r>
              <a:rPr lang="en-US" sz="1400" b="1" dirty="0">
                <a:solidFill>
                  <a:srgbClr val="1A2A3A"/>
                </a:solidFill>
                <a:latin typeface="Cambria" pitchFamily="34" charset="0"/>
                <a:ea typeface="Cambria" pitchFamily="34" charset="-122"/>
                <a:cs typeface="Cambria" pitchFamily="34" charset="-120"/>
              </a:rPr>
              <a:t>01</a:t>
            </a:r>
            <a:endParaRPr lang="en-US" sz="1400" dirty="0"/>
          </a:p>
        </p:txBody>
      </p:sp>
      <p:sp>
        <p:nvSpPr>
          <p:cNvPr id="10" name="Text 7"/>
          <p:cNvSpPr/>
          <p:nvPr/>
        </p:nvSpPr>
        <p:spPr>
          <a:xfrm>
            <a:off x="1207008" y="1572768"/>
            <a:ext cx="3145536" cy="329184"/>
          </a:xfrm>
          <a:prstGeom prst="rect">
            <a:avLst/>
          </a:prstGeom>
          <a:noFill/>
          <a:ln/>
        </p:spPr>
        <p:txBody>
          <a:bodyPr wrap="square" rtlCol="0" anchor="ctr"/>
          <a:lstStyle/>
          <a:p>
            <a:pPr indent="0" marL="0">
              <a:buNone/>
            </a:pPr>
            <a:r>
              <a:rPr lang="en-US" sz="1200" b="1" dirty="0">
                <a:solidFill>
                  <a:srgbClr val="C9922A"/>
                </a:solidFill>
                <a:latin typeface="Calibri" pitchFamily="34" charset="0"/>
                <a:ea typeface="Calibri" pitchFamily="34" charset="-122"/>
                <a:cs typeface="Calibri" pitchFamily="34" charset="-120"/>
              </a:rPr>
              <a:t>Multi-Omic CDx</a:t>
            </a:r>
            <a:endParaRPr lang="en-US" sz="1200" dirty="0"/>
          </a:p>
        </p:txBody>
      </p:sp>
      <p:sp>
        <p:nvSpPr>
          <p:cNvPr id="11" name="Text 8"/>
          <p:cNvSpPr/>
          <p:nvPr/>
        </p:nvSpPr>
        <p:spPr>
          <a:xfrm>
            <a:off x="594360" y="1993392"/>
            <a:ext cx="3749040" cy="868680"/>
          </a:xfrm>
          <a:prstGeom prst="rect">
            <a:avLst/>
          </a:prstGeom>
          <a:noFill/>
          <a:ln/>
        </p:spPr>
        <p:txBody>
          <a:bodyPr wrap="square" rtlCol="0" anchor="ctr"/>
          <a:lstStyle/>
          <a:p>
            <a:pPr indent="0" marL="0">
              <a:lnSpc>
                <a:spcPct val="135000"/>
              </a:lnSpc>
              <a:buNone/>
            </a:pPr>
            <a:r>
              <a:rPr lang="en-US" sz="1050" dirty="0">
                <a:solidFill>
                  <a:srgbClr val="D1D5DB"/>
                </a:solidFill>
                <a:latin typeface="Calibri" pitchFamily="34" charset="0"/>
                <a:ea typeface="Calibri" pitchFamily="34" charset="-122"/>
                <a:cs typeface="Calibri" pitchFamily="34" charset="-120"/>
              </a:rPr>
              <a:t>Integrating genomic, transcriptomic, proteomic, and epigenomic biomarkers into a single predictive algorithm. FDA's AI/ML Device Action Plan provides an emerging framework for algorithm-based CDx approval.</a:t>
            </a:r>
            <a:endParaRPr lang="en-US" sz="1050" dirty="0"/>
          </a:p>
        </p:txBody>
      </p:sp>
      <p:sp>
        <p:nvSpPr>
          <p:cNvPr id="12" name="Shape 9"/>
          <p:cNvSpPr/>
          <p:nvPr/>
        </p:nvSpPr>
        <p:spPr>
          <a:xfrm>
            <a:off x="4709160" y="1463040"/>
            <a:ext cx="4005072" cy="1508760"/>
          </a:xfrm>
          <a:prstGeom prst="rect">
            <a:avLst>
              <a:gd name="adj" fmla="val 3636"/>
            </a:avLst>
          </a:prstGeom>
          <a:solidFill>
            <a:srgbClr val="2A3D52"/>
          </a:solidFill>
          <a:ln/>
        </p:spPr>
      </p:sp>
      <p:sp>
        <p:nvSpPr>
          <p:cNvPr id="13" name="Shape 10"/>
          <p:cNvSpPr/>
          <p:nvPr/>
        </p:nvSpPr>
        <p:spPr>
          <a:xfrm>
            <a:off x="4846320" y="1600200"/>
            <a:ext cx="475488" cy="475488"/>
          </a:xfrm>
          <a:prstGeom prst="ellipse">
            <a:avLst/>
          </a:prstGeom>
          <a:solidFill>
            <a:srgbClr val="C9922A"/>
          </a:solidFill>
          <a:ln/>
        </p:spPr>
      </p:sp>
      <p:sp>
        <p:nvSpPr>
          <p:cNvPr id="14" name="Text 11"/>
          <p:cNvSpPr/>
          <p:nvPr/>
        </p:nvSpPr>
        <p:spPr>
          <a:xfrm>
            <a:off x="4846320" y="1591056"/>
            <a:ext cx="475488" cy="475488"/>
          </a:xfrm>
          <a:prstGeom prst="rect">
            <a:avLst/>
          </a:prstGeom>
          <a:noFill/>
          <a:ln/>
        </p:spPr>
        <p:txBody>
          <a:bodyPr wrap="square" rtlCol="0" anchor="ctr"/>
          <a:lstStyle/>
          <a:p>
            <a:pPr algn="ctr" indent="0" marL="0">
              <a:buNone/>
            </a:pPr>
            <a:r>
              <a:rPr lang="en-US" sz="1400" b="1" dirty="0">
                <a:solidFill>
                  <a:srgbClr val="1A2A3A"/>
                </a:solidFill>
                <a:latin typeface="Cambria" pitchFamily="34" charset="0"/>
                <a:ea typeface="Cambria" pitchFamily="34" charset="-122"/>
                <a:cs typeface="Cambria" pitchFamily="34" charset="-120"/>
              </a:rPr>
              <a:t>02</a:t>
            </a:r>
            <a:endParaRPr lang="en-US" sz="1400" dirty="0"/>
          </a:p>
        </p:txBody>
      </p:sp>
      <p:sp>
        <p:nvSpPr>
          <p:cNvPr id="15" name="Text 12"/>
          <p:cNvSpPr/>
          <p:nvPr/>
        </p:nvSpPr>
        <p:spPr>
          <a:xfrm>
            <a:off x="5458968" y="1572768"/>
            <a:ext cx="3145536" cy="329184"/>
          </a:xfrm>
          <a:prstGeom prst="rect">
            <a:avLst/>
          </a:prstGeom>
          <a:noFill/>
          <a:ln/>
        </p:spPr>
        <p:txBody>
          <a:bodyPr wrap="square" rtlCol="0" anchor="ctr"/>
          <a:lstStyle/>
          <a:p>
            <a:pPr indent="0" marL="0">
              <a:buNone/>
            </a:pPr>
            <a:r>
              <a:rPr lang="en-US" sz="1200" b="1" dirty="0">
                <a:solidFill>
                  <a:srgbClr val="C9922A"/>
                </a:solidFill>
                <a:latin typeface="Calibri" pitchFamily="34" charset="0"/>
                <a:ea typeface="Calibri" pitchFamily="34" charset="-122"/>
                <a:cs typeface="Calibri" pitchFamily="34" charset="-120"/>
              </a:rPr>
              <a:t>MRD as CDx Endpoint</a:t>
            </a:r>
            <a:endParaRPr lang="en-US" sz="1200" dirty="0"/>
          </a:p>
        </p:txBody>
      </p:sp>
      <p:sp>
        <p:nvSpPr>
          <p:cNvPr id="16" name="Text 13"/>
          <p:cNvSpPr/>
          <p:nvPr/>
        </p:nvSpPr>
        <p:spPr>
          <a:xfrm>
            <a:off x="4846320" y="1993392"/>
            <a:ext cx="3749040" cy="868680"/>
          </a:xfrm>
          <a:prstGeom prst="rect">
            <a:avLst/>
          </a:prstGeom>
          <a:noFill/>
          <a:ln/>
        </p:spPr>
        <p:txBody>
          <a:bodyPr wrap="square" rtlCol="0" anchor="ctr"/>
          <a:lstStyle/>
          <a:p>
            <a:pPr indent="0" marL="0">
              <a:lnSpc>
                <a:spcPct val="135000"/>
              </a:lnSpc>
              <a:buNone/>
            </a:pPr>
            <a:r>
              <a:rPr lang="en-US" sz="1050" dirty="0">
                <a:solidFill>
                  <a:srgbClr val="D1D5DB"/>
                </a:solidFill>
                <a:latin typeface="Calibri" pitchFamily="34" charset="0"/>
                <a:ea typeface="Calibri" pitchFamily="34" charset="-122"/>
                <a:cs typeface="Calibri" pitchFamily="34" charset="-120"/>
              </a:rPr>
              <a:t>Minimal residual disease (MRD) detection as a CDx endpoint for adjuvant therapy decisions. FDA draft guidance (2020) on MRD in haematologic malignancies; solid tumour applications in development.</a:t>
            </a:r>
            <a:endParaRPr lang="en-US" sz="1050" dirty="0"/>
          </a:p>
        </p:txBody>
      </p:sp>
      <p:sp>
        <p:nvSpPr>
          <p:cNvPr id="17" name="Shape 14"/>
          <p:cNvSpPr/>
          <p:nvPr/>
        </p:nvSpPr>
        <p:spPr>
          <a:xfrm>
            <a:off x="457200" y="3108960"/>
            <a:ext cx="4005072" cy="1508760"/>
          </a:xfrm>
          <a:prstGeom prst="rect">
            <a:avLst>
              <a:gd name="adj" fmla="val 3636"/>
            </a:avLst>
          </a:prstGeom>
          <a:solidFill>
            <a:srgbClr val="2A3D52"/>
          </a:solidFill>
          <a:ln/>
        </p:spPr>
      </p:sp>
      <p:sp>
        <p:nvSpPr>
          <p:cNvPr id="18" name="Shape 15"/>
          <p:cNvSpPr/>
          <p:nvPr/>
        </p:nvSpPr>
        <p:spPr>
          <a:xfrm>
            <a:off x="594360" y="3246120"/>
            <a:ext cx="475488" cy="475488"/>
          </a:xfrm>
          <a:prstGeom prst="ellipse">
            <a:avLst/>
          </a:prstGeom>
          <a:solidFill>
            <a:srgbClr val="C9922A"/>
          </a:solidFill>
          <a:ln/>
        </p:spPr>
      </p:sp>
      <p:sp>
        <p:nvSpPr>
          <p:cNvPr id="19" name="Text 16"/>
          <p:cNvSpPr/>
          <p:nvPr/>
        </p:nvSpPr>
        <p:spPr>
          <a:xfrm>
            <a:off x="594360" y="3236976"/>
            <a:ext cx="475488" cy="475488"/>
          </a:xfrm>
          <a:prstGeom prst="rect">
            <a:avLst/>
          </a:prstGeom>
          <a:noFill/>
          <a:ln/>
        </p:spPr>
        <p:txBody>
          <a:bodyPr wrap="square" rtlCol="0" anchor="ctr"/>
          <a:lstStyle/>
          <a:p>
            <a:pPr algn="ctr" indent="0" marL="0">
              <a:buNone/>
            </a:pPr>
            <a:r>
              <a:rPr lang="en-US" sz="1400" b="1" dirty="0">
                <a:solidFill>
                  <a:srgbClr val="1A2A3A"/>
                </a:solidFill>
                <a:latin typeface="Cambria" pitchFamily="34" charset="0"/>
                <a:ea typeface="Cambria" pitchFamily="34" charset="-122"/>
                <a:cs typeface="Cambria" pitchFamily="34" charset="-120"/>
              </a:rPr>
              <a:t>03</a:t>
            </a:r>
            <a:endParaRPr lang="en-US" sz="1400" dirty="0"/>
          </a:p>
        </p:txBody>
      </p:sp>
      <p:sp>
        <p:nvSpPr>
          <p:cNvPr id="20" name="Text 17"/>
          <p:cNvSpPr/>
          <p:nvPr/>
        </p:nvSpPr>
        <p:spPr>
          <a:xfrm>
            <a:off x="1207008" y="3218688"/>
            <a:ext cx="3145536" cy="329184"/>
          </a:xfrm>
          <a:prstGeom prst="rect">
            <a:avLst/>
          </a:prstGeom>
          <a:noFill/>
          <a:ln/>
        </p:spPr>
        <p:txBody>
          <a:bodyPr wrap="square" rtlCol="0" anchor="ctr"/>
          <a:lstStyle/>
          <a:p>
            <a:pPr indent="0" marL="0">
              <a:buNone/>
            </a:pPr>
            <a:r>
              <a:rPr lang="en-US" sz="1200" b="1" dirty="0">
                <a:solidFill>
                  <a:srgbClr val="C9922A"/>
                </a:solidFill>
                <a:latin typeface="Calibri" pitchFamily="34" charset="0"/>
                <a:ea typeface="Calibri" pitchFamily="34" charset="-122"/>
                <a:cs typeface="Calibri" pitchFamily="34" charset="-120"/>
              </a:rPr>
              <a:t>AI-Powered Digital Pathology</a:t>
            </a:r>
            <a:endParaRPr lang="en-US" sz="1200" dirty="0"/>
          </a:p>
        </p:txBody>
      </p:sp>
      <p:sp>
        <p:nvSpPr>
          <p:cNvPr id="21" name="Text 18"/>
          <p:cNvSpPr/>
          <p:nvPr/>
        </p:nvSpPr>
        <p:spPr>
          <a:xfrm>
            <a:off x="594360" y="3639312"/>
            <a:ext cx="3749040" cy="868680"/>
          </a:xfrm>
          <a:prstGeom prst="rect">
            <a:avLst/>
          </a:prstGeom>
          <a:noFill/>
          <a:ln/>
        </p:spPr>
        <p:txBody>
          <a:bodyPr wrap="square" rtlCol="0" anchor="ctr"/>
          <a:lstStyle/>
          <a:p>
            <a:pPr indent="0" marL="0">
              <a:lnSpc>
                <a:spcPct val="135000"/>
              </a:lnSpc>
              <a:buNone/>
            </a:pPr>
            <a:r>
              <a:rPr lang="en-US" sz="1050" dirty="0">
                <a:solidFill>
                  <a:srgbClr val="D1D5DB"/>
                </a:solidFill>
                <a:latin typeface="Calibri" pitchFamily="34" charset="0"/>
                <a:ea typeface="Calibri" pitchFamily="34" charset="-122"/>
                <a:cs typeface="Calibri" pitchFamily="34" charset="-120"/>
              </a:rPr>
              <a:t>AI image analysis of standard H&amp;E slides to extract biomarker information without additional staining or molecular testing. Multiple pre-submissions with FDA ongoing; spatial transcriptomics integration next step.</a:t>
            </a:r>
            <a:endParaRPr lang="en-US" sz="1050" dirty="0"/>
          </a:p>
        </p:txBody>
      </p:sp>
      <p:sp>
        <p:nvSpPr>
          <p:cNvPr id="22" name="Shape 19"/>
          <p:cNvSpPr/>
          <p:nvPr/>
        </p:nvSpPr>
        <p:spPr>
          <a:xfrm>
            <a:off x="4709160" y="3108960"/>
            <a:ext cx="4005072" cy="1508760"/>
          </a:xfrm>
          <a:prstGeom prst="rect">
            <a:avLst>
              <a:gd name="adj" fmla="val 3636"/>
            </a:avLst>
          </a:prstGeom>
          <a:solidFill>
            <a:srgbClr val="2A3D52"/>
          </a:solidFill>
          <a:ln/>
        </p:spPr>
      </p:sp>
      <p:sp>
        <p:nvSpPr>
          <p:cNvPr id="23" name="Shape 20"/>
          <p:cNvSpPr/>
          <p:nvPr/>
        </p:nvSpPr>
        <p:spPr>
          <a:xfrm>
            <a:off x="4846320" y="3246120"/>
            <a:ext cx="475488" cy="475488"/>
          </a:xfrm>
          <a:prstGeom prst="ellipse">
            <a:avLst/>
          </a:prstGeom>
          <a:solidFill>
            <a:srgbClr val="C9922A"/>
          </a:solidFill>
          <a:ln/>
        </p:spPr>
      </p:sp>
      <p:sp>
        <p:nvSpPr>
          <p:cNvPr id="24" name="Text 21"/>
          <p:cNvSpPr/>
          <p:nvPr/>
        </p:nvSpPr>
        <p:spPr>
          <a:xfrm>
            <a:off x="4846320" y="3236976"/>
            <a:ext cx="475488" cy="475488"/>
          </a:xfrm>
          <a:prstGeom prst="rect">
            <a:avLst/>
          </a:prstGeom>
          <a:noFill/>
          <a:ln/>
        </p:spPr>
        <p:txBody>
          <a:bodyPr wrap="square" rtlCol="0" anchor="ctr"/>
          <a:lstStyle/>
          <a:p>
            <a:pPr algn="ctr" indent="0" marL="0">
              <a:buNone/>
            </a:pPr>
            <a:r>
              <a:rPr lang="en-US" sz="1400" b="1" dirty="0">
                <a:solidFill>
                  <a:srgbClr val="1A2A3A"/>
                </a:solidFill>
                <a:latin typeface="Cambria" pitchFamily="34" charset="0"/>
                <a:ea typeface="Cambria" pitchFamily="34" charset="-122"/>
                <a:cs typeface="Cambria" pitchFamily="34" charset="-120"/>
              </a:rPr>
              <a:t>04</a:t>
            </a:r>
            <a:endParaRPr lang="en-US" sz="1400" dirty="0"/>
          </a:p>
        </p:txBody>
      </p:sp>
      <p:sp>
        <p:nvSpPr>
          <p:cNvPr id="25" name="Text 22"/>
          <p:cNvSpPr/>
          <p:nvPr/>
        </p:nvSpPr>
        <p:spPr>
          <a:xfrm>
            <a:off x="5458968" y="3218688"/>
            <a:ext cx="3145536" cy="329184"/>
          </a:xfrm>
          <a:prstGeom prst="rect">
            <a:avLst/>
          </a:prstGeom>
          <a:noFill/>
          <a:ln/>
        </p:spPr>
        <p:txBody>
          <a:bodyPr wrap="square" rtlCol="0" anchor="ctr"/>
          <a:lstStyle/>
          <a:p>
            <a:pPr indent="0" marL="0">
              <a:buNone/>
            </a:pPr>
            <a:r>
              <a:rPr lang="en-US" sz="1200" b="1" dirty="0">
                <a:solidFill>
                  <a:srgbClr val="C9922A"/>
                </a:solidFill>
                <a:latin typeface="Calibri" pitchFamily="34" charset="0"/>
                <a:ea typeface="Calibri" pitchFamily="34" charset="-122"/>
                <a:cs typeface="Calibri" pitchFamily="34" charset="-120"/>
              </a:rPr>
              <a:t>ctDNA Expansion</a:t>
            </a:r>
            <a:endParaRPr lang="en-US" sz="1200" dirty="0"/>
          </a:p>
        </p:txBody>
      </p:sp>
      <p:sp>
        <p:nvSpPr>
          <p:cNvPr id="26" name="Text 23"/>
          <p:cNvSpPr/>
          <p:nvPr/>
        </p:nvSpPr>
        <p:spPr>
          <a:xfrm>
            <a:off x="4846320" y="3639312"/>
            <a:ext cx="3749040" cy="868680"/>
          </a:xfrm>
          <a:prstGeom prst="rect">
            <a:avLst/>
          </a:prstGeom>
          <a:noFill/>
          <a:ln/>
        </p:spPr>
        <p:txBody>
          <a:bodyPr wrap="square" rtlCol="0" anchor="ctr"/>
          <a:lstStyle/>
          <a:p>
            <a:pPr indent="0" marL="0">
              <a:lnSpc>
                <a:spcPct val="135000"/>
              </a:lnSpc>
              <a:buNone/>
            </a:pPr>
            <a:r>
              <a:rPr lang="en-US" sz="1050" dirty="0">
                <a:solidFill>
                  <a:srgbClr val="D1D5DB"/>
                </a:solidFill>
                <a:latin typeface="Calibri" pitchFamily="34" charset="0"/>
                <a:ea typeface="Calibri" pitchFamily="34" charset="-122"/>
                <a:cs typeface="Calibri" pitchFamily="34" charset="-120"/>
              </a:rPr>
              <a:t>ctDNA CDx approval expanding beyond EGFR/NSCLC to BRAF, KRAS, and pan-cancer biomarkers. Tumour-informed ctDNA MRD assays (personalised) creating new approval pathway discussions with FDA.</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D1F2D"/>
          </a:solidFill>
          <a:ln/>
        </p:spPr>
      </p:sp>
      <p:sp>
        <p:nvSpPr>
          <p:cNvPr id="3" name="Shape 1"/>
          <p:cNvSpPr/>
          <p:nvPr/>
        </p:nvSpPr>
        <p:spPr>
          <a:xfrm>
            <a:off x="0" y="0"/>
            <a:ext cx="91440" cy="5143500"/>
          </a:xfrm>
          <a:prstGeom prst="rect">
            <a:avLst/>
          </a:prstGeom>
          <a:solidFill>
            <a:srgbClr val="C9922A"/>
          </a:solidFill>
          <a:ln/>
        </p:spPr>
      </p:sp>
      <p:sp>
        <p:nvSpPr>
          <p:cNvPr id="4" name="Text 2"/>
          <p:cNvSpPr/>
          <p:nvPr/>
        </p:nvSpPr>
        <p:spPr>
          <a:xfrm>
            <a:off x="365760" y="320040"/>
            <a:ext cx="8412480" cy="274320"/>
          </a:xfrm>
          <a:prstGeom prst="rect">
            <a:avLst/>
          </a:prstGeom>
          <a:noFill/>
          <a:ln/>
        </p:spPr>
        <p:txBody>
          <a:bodyPr wrap="square" rtlCol="0" anchor="ctr"/>
          <a:lstStyle/>
          <a:p>
            <a:pPr indent="0" marL="0">
              <a:buNone/>
            </a:pPr>
            <a:r>
              <a:rPr lang="en-US" sz="900" b="1" spc="300" kern="0" dirty="0">
                <a:solidFill>
                  <a:srgbClr val="C9922A"/>
                </a:solidFill>
                <a:latin typeface="Calibri" pitchFamily="34" charset="0"/>
                <a:ea typeface="Calibri" pitchFamily="34" charset="-122"/>
                <a:cs typeface="Calibri" pitchFamily="34" charset="-120"/>
              </a:rPr>
              <a:t>KEY TAKEAWAYS</a:t>
            </a:r>
            <a:endParaRPr lang="en-US" sz="900" dirty="0"/>
          </a:p>
        </p:txBody>
      </p:sp>
      <p:sp>
        <p:nvSpPr>
          <p:cNvPr id="5" name="Text 3"/>
          <p:cNvSpPr/>
          <p:nvPr/>
        </p:nvSpPr>
        <p:spPr>
          <a:xfrm>
            <a:off x="365760" y="685800"/>
            <a:ext cx="8412480" cy="777240"/>
          </a:xfrm>
          <a:prstGeom prst="rect">
            <a:avLst/>
          </a:prstGeom>
          <a:noFill/>
          <a:ln/>
        </p:spPr>
        <p:txBody>
          <a:bodyPr wrap="square" rtlCol="0" anchor="ctr"/>
          <a:lstStyle/>
          <a:p>
            <a:pPr indent="0" marL="0">
              <a:lnSpc>
                <a:spcPct val="115000"/>
              </a:lnSpc>
              <a:buNone/>
            </a:pPr>
            <a:r>
              <a:rPr lang="en-US" sz="2600" b="1" dirty="0">
                <a:solidFill>
                  <a:srgbClr val="FFFFFF"/>
                </a:solidFill>
                <a:latin typeface="Cambria" pitchFamily="34" charset="0"/>
                <a:ea typeface="Cambria" pitchFamily="34" charset="-122"/>
                <a:cs typeface="Cambria" pitchFamily="34" charset="-120"/>
              </a:rPr>
              <a:t>Companion Diagnostics: What Every Oncology</a:t>
            </a:r>
            <a:endParaRPr lang="en-US" sz="2600" dirty="0"/>
          </a:p>
          <a:p>
            <a:pPr indent="0" marL="0">
              <a:lnSpc>
                <a:spcPct val="115000"/>
              </a:lnSpc>
              <a:buNone/>
            </a:pPr>
            <a:r>
              <a:rPr lang="en-US" sz="2600" b="1" dirty="0">
                <a:solidFill>
                  <a:srgbClr val="FFFFFF"/>
                </a:solidFill>
                <a:latin typeface="Cambria" pitchFamily="34" charset="0"/>
                <a:ea typeface="Cambria" pitchFamily="34" charset="-122"/>
                <a:cs typeface="Cambria" pitchFamily="34" charset="-120"/>
              </a:rPr>
              <a:t>Researcher Needs to Know</a:t>
            </a:r>
            <a:endParaRPr lang="en-US" sz="2600" dirty="0"/>
          </a:p>
        </p:txBody>
      </p:sp>
      <p:sp>
        <p:nvSpPr>
          <p:cNvPr id="6" name="Shape 4"/>
          <p:cNvSpPr/>
          <p:nvPr/>
        </p:nvSpPr>
        <p:spPr>
          <a:xfrm>
            <a:off x="365760" y="1591056"/>
            <a:ext cx="365760" cy="365760"/>
          </a:xfrm>
          <a:prstGeom prst="ellipse">
            <a:avLst/>
          </a:prstGeom>
          <a:solidFill>
            <a:srgbClr val="9B1C2E"/>
          </a:solidFill>
          <a:ln/>
        </p:spPr>
      </p:sp>
      <p:sp>
        <p:nvSpPr>
          <p:cNvPr id="7" name="Text 5"/>
          <p:cNvSpPr/>
          <p:nvPr/>
        </p:nvSpPr>
        <p:spPr>
          <a:xfrm>
            <a:off x="365760" y="1591056"/>
            <a:ext cx="365760" cy="36576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8" name="Text 6"/>
          <p:cNvSpPr/>
          <p:nvPr/>
        </p:nvSpPr>
        <p:spPr>
          <a:xfrm>
            <a:off x="822960" y="1572768"/>
            <a:ext cx="3703320" cy="1005840"/>
          </a:xfrm>
          <a:prstGeom prst="rect">
            <a:avLst/>
          </a:prstGeom>
          <a:noFill/>
          <a:ln/>
        </p:spPr>
        <p:txBody>
          <a:bodyPr wrap="square" rtlCol="0" anchor="ctr"/>
          <a:lstStyle/>
          <a:p>
            <a:pPr indent="0" marL="0">
              <a:lnSpc>
                <a:spcPct val="138000"/>
              </a:lnSpc>
              <a:buNone/>
            </a:pPr>
            <a:r>
              <a:rPr lang="en-US" sz="1100" dirty="0">
                <a:solidFill>
                  <a:srgbClr val="D1D5DB"/>
                </a:solidFill>
                <a:latin typeface="Calibri" pitchFamily="34" charset="0"/>
                <a:ea typeface="Calibri" pitchFamily="34" charset="-122"/>
                <a:cs typeface="Calibri" pitchFamily="34" charset="-120"/>
              </a:rPr>
              <a:t>CDx ≠ optional testing. The word "essential" in the FDA definition has legal force — a drug cannot be prescribed without a positive CDx result.</a:t>
            </a:r>
            <a:endParaRPr lang="en-US" sz="1100" dirty="0"/>
          </a:p>
        </p:txBody>
      </p:sp>
      <p:sp>
        <p:nvSpPr>
          <p:cNvPr id="9" name="Shape 7"/>
          <p:cNvSpPr/>
          <p:nvPr/>
        </p:nvSpPr>
        <p:spPr>
          <a:xfrm>
            <a:off x="4645152" y="1591056"/>
            <a:ext cx="365760" cy="365760"/>
          </a:xfrm>
          <a:prstGeom prst="ellipse">
            <a:avLst/>
          </a:prstGeom>
          <a:solidFill>
            <a:srgbClr val="9B1C2E"/>
          </a:solidFill>
          <a:ln/>
        </p:spPr>
      </p:sp>
      <p:sp>
        <p:nvSpPr>
          <p:cNvPr id="10" name="Text 8"/>
          <p:cNvSpPr/>
          <p:nvPr/>
        </p:nvSpPr>
        <p:spPr>
          <a:xfrm>
            <a:off x="4645152" y="1591056"/>
            <a:ext cx="365760" cy="36576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1" name="Text 9"/>
          <p:cNvSpPr/>
          <p:nvPr/>
        </p:nvSpPr>
        <p:spPr>
          <a:xfrm>
            <a:off x="5102352" y="1572768"/>
            <a:ext cx="3703320" cy="1005840"/>
          </a:xfrm>
          <a:prstGeom prst="rect">
            <a:avLst/>
          </a:prstGeom>
          <a:noFill/>
          <a:ln/>
        </p:spPr>
        <p:txBody>
          <a:bodyPr wrap="square" rtlCol="0" anchor="ctr"/>
          <a:lstStyle/>
          <a:p>
            <a:pPr indent="0" marL="0">
              <a:lnSpc>
                <a:spcPct val="138000"/>
              </a:lnSpc>
              <a:buNone/>
            </a:pPr>
            <a:r>
              <a:rPr lang="en-US" sz="1100" dirty="0">
                <a:solidFill>
                  <a:srgbClr val="D1D5DB"/>
                </a:solidFill>
                <a:latin typeface="Calibri" pitchFamily="34" charset="0"/>
                <a:ea typeface="Calibri" pitchFamily="34" charset="-122"/>
                <a:cs typeface="Calibri" pitchFamily="34" charset="-120"/>
              </a:rPr>
              <a:t>Analytical validity and clinical validity are both required. A device can accurately detect a mutation (analytical) but fail if that mutation doesn't predict differential benefit (clinical).</a:t>
            </a:r>
            <a:endParaRPr lang="en-US" sz="1100" dirty="0"/>
          </a:p>
        </p:txBody>
      </p:sp>
      <p:sp>
        <p:nvSpPr>
          <p:cNvPr id="12" name="Shape 10"/>
          <p:cNvSpPr/>
          <p:nvPr/>
        </p:nvSpPr>
        <p:spPr>
          <a:xfrm>
            <a:off x="365760" y="2724912"/>
            <a:ext cx="365760" cy="365760"/>
          </a:xfrm>
          <a:prstGeom prst="ellipse">
            <a:avLst/>
          </a:prstGeom>
          <a:solidFill>
            <a:srgbClr val="9B1C2E"/>
          </a:solidFill>
          <a:ln/>
        </p:spPr>
      </p:sp>
      <p:sp>
        <p:nvSpPr>
          <p:cNvPr id="13" name="Text 11"/>
          <p:cNvSpPr/>
          <p:nvPr/>
        </p:nvSpPr>
        <p:spPr>
          <a:xfrm>
            <a:off x="365760" y="2724912"/>
            <a:ext cx="365760" cy="36576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4" name="Text 12"/>
          <p:cNvSpPr/>
          <p:nvPr/>
        </p:nvSpPr>
        <p:spPr>
          <a:xfrm>
            <a:off x="822960" y="2706624"/>
            <a:ext cx="3703320" cy="1005840"/>
          </a:xfrm>
          <a:prstGeom prst="rect">
            <a:avLst/>
          </a:prstGeom>
          <a:noFill/>
          <a:ln/>
        </p:spPr>
        <p:txBody>
          <a:bodyPr wrap="square" rtlCol="0" anchor="ctr"/>
          <a:lstStyle/>
          <a:p>
            <a:pPr indent="0" marL="0">
              <a:lnSpc>
                <a:spcPct val="138000"/>
              </a:lnSpc>
              <a:buNone/>
            </a:pPr>
            <a:r>
              <a:rPr lang="en-US" sz="1100" dirty="0">
                <a:solidFill>
                  <a:srgbClr val="D1D5DB"/>
                </a:solidFill>
                <a:latin typeface="Calibri" pitchFamily="34" charset="0"/>
                <a:ea typeface="Calibri" pitchFamily="34" charset="-122"/>
                <a:cs typeface="Calibri" pitchFamily="34" charset="-120"/>
              </a:rPr>
              <a:t>Simultaneous co-development is not optional. Late-stage CDx development is the most common cause of drug-CDx approval misalignment — start the CDx programme in Phase I.</a:t>
            </a:r>
            <a:endParaRPr lang="en-US" sz="1100" dirty="0"/>
          </a:p>
        </p:txBody>
      </p:sp>
      <p:sp>
        <p:nvSpPr>
          <p:cNvPr id="15" name="Shape 13"/>
          <p:cNvSpPr/>
          <p:nvPr/>
        </p:nvSpPr>
        <p:spPr>
          <a:xfrm>
            <a:off x="4645152" y="2724912"/>
            <a:ext cx="365760" cy="365760"/>
          </a:xfrm>
          <a:prstGeom prst="ellipse">
            <a:avLst/>
          </a:prstGeom>
          <a:solidFill>
            <a:srgbClr val="9B1C2E"/>
          </a:solidFill>
          <a:ln/>
        </p:spPr>
      </p:sp>
      <p:sp>
        <p:nvSpPr>
          <p:cNvPr id="16" name="Text 14"/>
          <p:cNvSpPr/>
          <p:nvPr/>
        </p:nvSpPr>
        <p:spPr>
          <a:xfrm>
            <a:off x="4645152" y="2724912"/>
            <a:ext cx="365760" cy="36576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7" name="Text 15"/>
          <p:cNvSpPr/>
          <p:nvPr/>
        </p:nvSpPr>
        <p:spPr>
          <a:xfrm>
            <a:off x="5102352" y="2706624"/>
            <a:ext cx="3703320" cy="1005840"/>
          </a:xfrm>
          <a:prstGeom prst="rect">
            <a:avLst/>
          </a:prstGeom>
          <a:noFill/>
          <a:ln/>
        </p:spPr>
        <p:txBody>
          <a:bodyPr wrap="square" rtlCol="0" anchor="ctr"/>
          <a:lstStyle/>
          <a:p>
            <a:pPr indent="0" marL="0">
              <a:lnSpc>
                <a:spcPct val="138000"/>
              </a:lnSpc>
              <a:buNone/>
            </a:pPr>
            <a:r>
              <a:rPr lang="en-US" sz="1100" dirty="0">
                <a:solidFill>
                  <a:srgbClr val="D1D5DB"/>
                </a:solidFill>
                <a:latin typeface="Calibri" pitchFamily="34" charset="0"/>
                <a:ea typeface="Calibri" pitchFamily="34" charset="-122"/>
                <a:cs typeface="Calibri" pitchFamily="34" charset="-120"/>
              </a:rPr>
              <a:t>NGS panels (FoundationOne CDx) can serve as CDx for multiple drugs simultaneously — but each drug/biomarker combination requires its own PMA supplement approval.</a:t>
            </a:r>
            <a:endParaRPr lang="en-US" sz="1100" dirty="0"/>
          </a:p>
        </p:txBody>
      </p:sp>
      <p:sp>
        <p:nvSpPr>
          <p:cNvPr id="18" name="Shape 16"/>
          <p:cNvSpPr/>
          <p:nvPr/>
        </p:nvSpPr>
        <p:spPr>
          <a:xfrm>
            <a:off x="365760" y="3858768"/>
            <a:ext cx="365760" cy="365760"/>
          </a:xfrm>
          <a:prstGeom prst="ellipse">
            <a:avLst/>
          </a:prstGeom>
          <a:solidFill>
            <a:srgbClr val="9B1C2E"/>
          </a:solidFill>
          <a:ln/>
        </p:spPr>
      </p:sp>
      <p:sp>
        <p:nvSpPr>
          <p:cNvPr id="19" name="Text 17"/>
          <p:cNvSpPr/>
          <p:nvPr/>
        </p:nvSpPr>
        <p:spPr>
          <a:xfrm>
            <a:off x="365760" y="3858768"/>
            <a:ext cx="365760" cy="36576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0" name="Text 18"/>
          <p:cNvSpPr/>
          <p:nvPr/>
        </p:nvSpPr>
        <p:spPr>
          <a:xfrm>
            <a:off x="822960" y="3840480"/>
            <a:ext cx="3703320" cy="1005840"/>
          </a:xfrm>
          <a:prstGeom prst="rect">
            <a:avLst/>
          </a:prstGeom>
          <a:noFill/>
          <a:ln/>
        </p:spPr>
        <p:txBody>
          <a:bodyPr wrap="square" rtlCol="0" anchor="ctr"/>
          <a:lstStyle/>
          <a:p>
            <a:pPr indent="0" marL="0">
              <a:lnSpc>
                <a:spcPct val="138000"/>
              </a:lnSpc>
              <a:buNone/>
            </a:pPr>
            <a:r>
              <a:rPr lang="en-US" sz="1100" dirty="0">
                <a:solidFill>
                  <a:srgbClr val="D1D5DB"/>
                </a:solidFill>
                <a:latin typeface="Calibri" pitchFamily="34" charset="0"/>
                <a:ea typeface="Calibri" pitchFamily="34" charset="-122"/>
                <a:cs typeface="Calibri" pitchFamily="34" charset="-120"/>
              </a:rPr>
              <a:t>A negative liquid biopsy result does NOT exclude the mutation. Every protocol using plasma CDx must specify a tissue-reflex algorithm.</a:t>
            </a:r>
            <a:endParaRPr lang="en-US" sz="1100" dirty="0"/>
          </a:p>
        </p:txBody>
      </p:sp>
      <p:sp>
        <p:nvSpPr>
          <p:cNvPr id="21" name="Shape 19"/>
          <p:cNvSpPr/>
          <p:nvPr/>
        </p:nvSpPr>
        <p:spPr>
          <a:xfrm>
            <a:off x="4645152" y="3858768"/>
            <a:ext cx="365760" cy="365760"/>
          </a:xfrm>
          <a:prstGeom prst="ellipse">
            <a:avLst/>
          </a:prstGeom>
          <a:solidFill>
            <a:srgbClr val="9B1C2E"/>
          </a:solidFill>
          <a:ln/>
        </p:spPr>
      </p:sp>
      <p:sp>
        <p:nvSpPr>
          <p:cNvPr id="22" name="Text 20"/>
          <p:cNvSpPr/>
          <p:nvPr/>
        </p:nvSpPr>
        <p:spPr>
          <a:xfrm>
            <a:off x="4645152" y="3858768"/>
            <a:ext cx="365760" cy="36576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6</a:t>
            </a:r>
            <a:endParaRPr lang="en-US" sz="1400" dirty="0"/>
          </a:p>
        </p:txBody>
      </p:sp>
      <p:sp>
        <p:nvSpPr>
          <p:cNvPr id="23" name="Text 21"/>
          <p:cNvSpPr/>
          <p:nvPr/>
        </p:nvSpPr>
        <p:spPr>
          <a:xfrm>
            <a:off x="5102352" y="3840480"/>
            <a:ext cx="3703320" cy="1005840"/>
          </a:xfrm>
          <a:prstGeom prst="rect">
            <a:avLst/>
          </a:prstGeom>
          <a:noFill/>
          <a:ln/>
        </p:spPr>
        <p:txBody>
          <a:bodyPr wrap="square" rtlCol="0" anchor="ctr"/>
          <a:lstStyle/>
          <a:p>
            <a:pPr indent="0" marL="0">
              <a:lnSpc>
                <a:spcPct val="138000"/>
              </a:lnSpc>
              <a:buNone/>
            </a:pPr>
            <a:r>
              <a:rPr lang="en-US" sz="1100" dirty="0">
                <a:solidFill>
                  <a:srgbClr val="D1D5DB"/>
                </a:solidFill>
                <a:latin typeface="Calibri" pitchFamily="34" charset="0"/>
                <a:ea typeface="Calibri" pitchFamily="34" charset="-122"/>
                <a:cs typeface="Calibri" pitchFamily="34" charset="-120"/>
              </a:rPr>
              <a:t>PD-L1 and TMB are not interchangeable biomarkers. The required assay, threshold, and clinical rationale differ by indication — even within pembrolizumab alone.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8F9FB"/>
          </a:solidFill>
          <a:ln/>
        </p:spPr>
      </p:sp>
      <p:sp>
        <p:nvSpPr>
          <p:cNvPr id="3" name="Shape 1"/>
          <p:cNvSpPr/>
          <p:nvPr/>
        </p:nvSpPr>
        <p:spPr>
          <a:xfrm>
            <a:off x="0" y="0"/>
            <a:ext cx="9144000" cy="384048"/>
          </a:xfrm>
          <a:prstGeom prst="rect">
            <a:avLst/>
          </a:prstGeom>
          <a:solidFill>
            <a:srgbClr val="1A2A3A"/>
          </a:solidFill>
          <a:ln/>
        </p:spPr>
      </p:sp>
      <p:sp>
        <p:nvSpPr>
          <p:cNvPr id="4" name="Text 2"/>
          <p:cNvSpPr/>
          <p:nvPr/>
        </p:nvSpPr>
        <p:spPr>
          <a:xfrm>
            <a:off x="457200" y="64008"/>
            <a:ext cx="7315200" cy="256032"/>
          </a:xfrm>
          <a:prstGeom prst="rect">
            <a:avLst/>
          </a:prstGeom>
          <a:noFill/>
          <a:ln/>
        </p:spPr>
        <p:txBody>
          <a:bodyPr wrap="square" rtlCol="0" anchor="ctr"/>
          <a:lstStyle/>
          <a:p>
            <a:pPr indent="0" marL="0">
              <a:buNone/>
            </a:pPr>
            <a:r>
              <a:rPr lang="en-US" sz="800" b="1" spc="300" kern="0" dirty="0">
                <a:solidFill>
                  <a:srgbClr val="C9922A"/>
                </a:solidFill>
                <a:latin typeface="Calibri" pitchFamily="34" charset="0"/>
                <a:ea typeface="Calibri" pitchFamily="34" charset="-122"/>
                <a:cs typeface="Calibri" pitchFamily="34" charset="-120"/>
              </a:rPr>
              <a:t>REFERENCES</a:t>
            </a:r>
            <a:endParaRPr lang="en-US" sz="800" dirty="0"/>
          </a:p>
        </p:txBody>
      </p:sp>
      <p:sp>
        <p:nvSpPr>
          <p:cNvPr id="5" name="Text 3"/>
          <p:cNvSpPr/>
          <p:nvPr/>
        </p:nvSpPr>
        <p:spPr>
          <a:xfrm>
            <a:off x="457200" y="475488"/>
            <a:ext cx="8229600" cy="640080"/>
          </a:xfrm>
          <a:prstGeom prst="rect">
            <a:avLst/>
          </a:prstGeom>
          <a:noFill/>
          <a:ln/>
        </p:spPr>
        <p:txBody>
          <a:bodyPr wrap="square" rtlCol="0" anchor="ctr"/>
          <a:lstStyle/>
          <a:p>
            <a:pPr indent="0" marL="0">
              <a:buNone/>
            </a:pPr>
            <a:r>
              <a:rPr lang="en-US" sz="2600" b="1" dirty="0">
                <a:solidFill>
                  <a:srgbClr val="1A2A3A"/>
                </a:solidFill>
                <a:latin typeface="Cambria" pitchFamily="34" charset="0"/>
                <a:ea typeface="Cambria" pitchFamily="34" charset="-122"/>
                <a:cs typeface="Cambria" pitchFamily="34" charset="-120"/>
              </a:rPr>
              <a:t>References &amp; Regulatory Sources</a:t>
            </a:r>
            <a:endParaRPr lang="en-US" sz="2600" dirty="0"/>
          </a:p>
        </p:txBody>
      </p:sp>
      <p:sp>
        <p:nvSpPr>
          <p:cNvPr id="7" name="Shape 4"/>
          <p:cNvSpPr/>
          <p:nvPr/>
        </p:nvSpPr>
        <p:spPr>
          <a:xfrm>
            <a:off x="457200" y="1207008"/>
            <a:ext cx="8229600" cy="3657600"/>
          </a:xfrm>
          <a:prstGeom prst="rect">
            <a:avLst>
              <a:gd name="adj" fmla="val 1500"/>
            </a:avLst>
          </a:prstGeom>
          <a:solidFill>
            <a:srgbClr val="F9FAFB"/>
          </a:solidFill>
          <a:ln/>
        </p:spPr>
      </p:sp>
      <p:sp>
        <p:nvSpPr>
          <p:cNvPr id="8" name="Text 5"/>
          <p:cNvSpPr/>
          <p:nvPr/>
        </p:nvSpPr>
        <p:spPr>
          <a:xfrm>
            <a:off x="548640" y="1261872"/>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1.  FDA. In Vitro Companion Diagnostic Devices — Guidance for Industry and Food and Drug Administration Staff. August 2014 (updated 2016). FDA.gov</a:t>
            </a:r>
            <a:endParaRPr lang="en-US" sz="850" dirty="0"/>
          </a:p>
        </p:txBody>
      </p:sp>
      <p:sp>
        <p:nvSpPr>
          <p:cNvPr id="9" name="Text 6"/>
          <p:cNvSpPr/>
          <p:nvPr/>
        </p:nvSpPr>
        <p:spPr>
          <a:xfrm>
            <a:off x="548640" y="1755648"/>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2.  FDA. List of Cleared or Approved Companion Diagnostic Devices (IVD and Imaging Tools). fda.gov/medical-devices/in-vitro-diagnostics. Updated February 2026.</a:t>
            </a:r>
            <a:endParaRPr lang="en-US" sz="850" dirty="0"/>
          </a:p>
        </p:txBody>
      </p:sp>
      <p:sp>
        <p:nvSpPr>
          <p:cNvPr id="10" name="Text 7"/>
          <p:cNvSpPr/>
          <p:nvPr/>
        </p:nvSpPr>
        <p:spPr>
          <a:xfrm>
            <a:off x="548640" y="2249424"/>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3.  21 CFR Part 809 — In Vitro Diagnostics General Regulations. FDA Code of Federal Regulations.</a:t>
            </a:r>
            <a:endParaRPr lang="en-US" sz="850" dirty="0"/>
          </a:p>
        </p:txBody>
      </p:sp>
      <p:sp>
        <p:nvSpPr>
          <p:cNvPr id="11" name="Text 8"/>
          <p:cNvSpPr/>
          <p:nvPr/>
        </p:nvSpPr>
        <p:spPr>
          <a:xfrm>
            <a:off x="548640" y="2743200"/>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4.  EU IVDR 2017/746 — Regulation on in vitro diagnostic medical devices. European Parliament and Council, 2017.</a:t>
            </a:r>
            <a:endParaRPr lang="en-US" sz="850" dirty="0"/>
          </a:p>
        </p:txBody>
      </p:sp>
      <p:sp>
        <p:nvSpPr>
          <p:cNvPr id="12" name="Text 9"/>
          <p:cNvSpPr/>
          <p:nvPr/>
        </p:nvSpPr>
        <p:spPr>
          <a:xfrm>
            <a:off x="548640" y="3236976"/>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5.  Slamon DJ et al. Use of Chemotherapy plus a Monoclonal Antibody against HER2 for Metastatic Breast Cancer. NEJM. 2001;344(11):783–792.</a:t>
            </a:r>
            <a:endParaRPr lang="en-US" sz="850" dirty="0"/>
          </a:p>
        </p:txBody>
      </p:sp>
      <p:sp>
        <p:nvSpPr>
          <p:cNvPr id="13" name="Text 10"/>
          <p:cNvSpPr/>
          <p:nvPr/>
        </p:nvSpPr>
        <p:spPr>
          <a:xfrm>
            <a:off x="548640" y="3730752"/>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6.  Ramalingam SS et al. (FLAURA). Overall Survival with Osimertinib in Untreated, EGFR-Mutated Advanced NSCLC. NEJM. 2020;382:41–50.</a:t>
            </a:r>
            <a:endParaRPr lang="en-US" sz="850" dirty="0"/>
          </a:p>
        </p:txBody>
      </p:sp>
      <p:sp>
        <p:nvSpPr>
          <p:cNvPr id="14" name="Text 11"/>
          <p:cNvSpPr/>
          <p:nvPr/>
        </p:nvSpPr>
        <p:spPr>
          <a:xfrm>
            <a:off x="548640" y="4224528"/>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7.  Mok TS et al. (PACIFIC extended data). Osimertinib or Platinum-Pemetrexed in p.T790M-Positive Lung Cancer. NEJM. 2017;376:629–640.</a:t>
            </a:r>
            <a:endParaRPr lang="en-US" sz="850" dirty="0"/>
          </a:p>
        </p:txBody>
      </p:sp>
      <p:sp>
        <p:nvSpPr>
          <p:cNvPr id="15" name="Text 12"/>
          <p:cNvSpPr/>
          <p:nvPr/>
        </p:nvSpPr>
        <p:spPr>
          <a:xfrm>
            <a:off x="4709160" y="1261872"/>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8.  DiMasi JA et al. Success Rates for New Drugs Entering Clinical Testing in the United States. Clin Pharmacol Ther. 2010;87(3):272–277.</a:t>
            </a:r>
            <a:endParaRPr lang="en-US" sz="850" dirty="0"/>
          </a:p>
        </p:txBody>
      </p:sp>
      <p:sp>
        <p:nvSpPr>
          <p:cNvPr id="16" name="Text 13"/>
          <p:cNvSpPr/>
          <p:nvPr/>
        </p:nvSpPr>
        <p:spPr>
          <a:xfrm>
            <a:off x="4709160" y="1755648"/>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9.  Foundation Medicine FoundationOne CDx PMA P170019 (and supplements). FDA CDRH Database.</a:t>
            </a:r>
            <a:endParaRPr lang="en-US" sz="850" dirty="0"/>
          </a:p>
        </p:txBody>
      </p:sp>
      <p:sp>
        <p:nvSpPr>
          <p:cNvPr id="17" name="Text 14"/>
          <p:cNvSpPr/>
          <p:nvPr/>
        </p:nvSpPr>
        <p:spPr>
          <a:xfrm>
            <a:off x="4709160" y="2249424"/>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10. Guardant Health. Guardant360 CDx. PMA P200010. FDA Approval 2022.</a:t>
            </a:r>
            <a:endParaRPr lang="en-US" sz="850" dirty="0"/>
          </a:p>
        </p:txBody>
      </p:sp>
      <p:sp>
        <p:nvSpPr>
          <p:cNvPr id="18" name="Text 15"/>
          <p:cNvSpPr/>
          <p:nvPr/>
        </p:nvSpPr>
        <p:spPr>
          <a:xfrm>
            <a:off x="4709160" y="2743200"/>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11. Myriad Genetics BRACAnalysis CDx. PMA P140020 (and supplements). FDA CDRH Database.</a:t>
            </a:r>
            <a:endParaRPr lang="en-US" sz="850" dirty="0"/>
          </a:p>
        </p:txBody>
      </p:sp>
      <p:sp>
        <p:nvSpPr>
          <p:cNvPr id="19" name="Text 16"/>
          <p:cNvSpPr/>
          <p:nvPr/>
        </p:nvSpPr>
        <p:spPr>
          <a:xfrm>
            <a:off x="4709160" y="3236976"/>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12. Wolchok JD et al. iRECIST: Guidelines for response criteria for use in trials testing immunotherapeutics. Lancet Oncol. 2017;18(3):e143–e152.</a:t>
            </a:r>
            <a:endParaRPr lang="en-US" sz="850" dirty="0"/>
          </a:p>
        </p:txBody>
      </p:sp>
      <p:sp>
        <p:nvSpPr>
          <p:cNvPr id="20" name="Text 17"/>
          <p:cNvSpPr/>
          <p:nvPr/>
        </p:nvSpPr>
        <p:spPr>
          <a:xfrm>
            <a:off x="4709160" y="3730752"/>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13. Merck &amp; Co. Keytruda (pembrolizumab) Prescribing Information. 2024. FDA-approved labelling.</a:t>
            </a:r>
            <a:endParaRPr lang="en-US" sz="850" dirty="0"/>
          </a:p>
        </p:txBody>
      </p:sp>
      <p:sp>
        <p:nvSpPr>
          <p:cNvPr id="21" name="Text 18"/>
          <p:cNvSpPr/>
          <p:nvPr/>
        </p:nvSpPr>
        <p:spPr>
          <a:xfrm>
            <a:off x="4709160" y="4224528"/>
            <a:ext cx="4005072" cy="457200"/>
          </a:xfrm>
          <a:prstGeom prst="rect">
            <a:avLst/>
          </a:prstGeom>
          <a:noFill/>
          <a:ln/>
        </p:spPr>
        <p:txBody>
          <a:bodyPr wrap="square" rtlCol="0" anchor="ctr"/>
          <a:lstStyle/>
          <a:p>
            <a:pPr indent="0" marL="0">
              <a:lnSpc>
                <a:spcPct val="125000"/>
              </a:lnSpc>
              <a:buNone/>
            </a:pPr>
            <a:r>
              <a:rPr lang="en-US" sz="850" dirty="0">
                <a:solidFill>
                  <a:srgbClr val="1A2A3A"/>
                </a:solidFill>
                <a:latin typeface="Calibri" pitchFamily="34" charset="0"/>
                <a:ea typeface="Calibri" pitchFamily="34" charset="-122"/>
                <a:cs typeface="Calibri" pitchFamily="34" charset="-120"/>
              </a:rPr>
              <a:t>14. FDA. Project Optimus: Dose Optimization in Oncology Drug Development. FDA.gov/oncology. 2022.</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D1F2D"/>
          </a:solidFill>
          <a:ln/>
        </p:spPr>
      </p:sp>
      <p:sp>
        <p:nvSpPr>
          <p:cNvPr id="3" name="Shape 1"/>
          <p:cNvSpPr/>
          <p:nvPr/>
        </p:nvSpPr>
        <p:spPr>
          <a:xfrm>
            <a:off x="0" y="0"/>
            <a:ext cx="9144000" cy="91440"/>
          </a:xfrm>
          <a:prstGeom prst="rect">
            <a:avLst/>
          </a:prstGeom>
          <a:solidFill>
            <a:srgbClr val="9B1C2E"/>
          </a:solidFill>
          <a:ln/>
        </p:spPr>
      </p:sp>
      <p:sp>
        <p:nvSpPr>
          <p:cNvPr id="4" name="Shape 2"/>
          <p:cNvSpPr/>
          <p:nvPr/>
        </p:nvSpPr>
        <p:spPr>
          <a:xfrm>
            <a:off x="0" y="5052060"/>
            <a:ext cx="9144000" cy="91440"/>
          </a:xfrm>
          <a:prstGeom prst="rect">
            <a:avLst/>
          </a:prstGeom>
          <a:solidFill>
            <a:srgbClr val="9B1C2E"/>
          </a:solidFill>
          <a:ln/>
        </p:spPr>
      </p:sp>
      <p:sp>
        <p:nvSpPr>
          <p:cNvPr id="5" name="Shape 3"/>
          <p:cNvSpPr/>
          <p:nvPr/>
        </p:nvSpPr>
        <p:spPr>
          <a:xfrm>
            <a:off x="4187952" y="91440"/>
            <a:ext cx="54864" cy="4960620"/>
          </a:xfrm>
          <a:prstGeom prst="rect">
            <a:avLst/>
          </a:prstGeom>
          <a:solidFill>
            <a:srgbClr val="2A3D52"/>
          </a:solidFill>
          <a:ln/>
        </p:spPr>
      </p:sp>
      <p:sp>
        <p:nvSpPr>
          <p:cNvPr id="6" name="Text 4"/>
          <p:cNvSpPr/>
          <p:nvPr/>
        </p:nvSpPr>
        <p:spPr>
          <a:xfrm>
            <a:off x="457200" y="914400"/>
            <a:ext cx="3474720" cy="457200"/>
          </a:xfrm>
          <a:prstGeom prst="rect">
            <a:avLst/>
          </a:prstGeom>
          <a:noFill/>
          <a:ln/>
        </p:spPr>
        <p:txBody>
          <a:bodyPr wrap="square" rtlCol="0" anchor="ctr"/>
          <a:lstStyle/>
          <a:p>
            <a:pPr indent="0" marL="0">
              <a:buNone/>
            </a:pPr>
            <a:r>
              <a:rPr lang="en-US" sz="1400" b="1" dirty="0">
                <a:solidFill>
                  <a:srgbClr val="C9922A"/>
                </a:solidFill>
                <a:latin typeface="Cambria" pitchFamily="34" charset="0"/>
                <a:ea typeface="Cambria" pitchFamily="34" charset="-122"/>
                <a:cs typeface="Cambria" pitchFamily="34" charset="-120"/>
              </a:rPr>
              <a:t>KCLEAGENICS MEDICAL INC.</a:t>
            </a:r>
            <a:endParaRPr lang="en-US" sz="1400" dirty="0"/>
          </a:p>
        </p:txBody>
      </p:sp>
      <p:sp>
        <p:nvSpPr>
          <p:cNvPr id="7" name="Text 5"/>
          <p:cNvSpPr/>
          <p:nvPr/>
        </p:nvSpPr>
        <p:spPr>
          <a:xfrm>
            <a:off x="457200" y="1417320"/>
            <a:ext cx="3474720" cy="594360"/>
          </a:xfrm>
          <a:prstGeom prst="rect">
            <a:avLst/>
          </a:prstGeom>
          <a:noFill/>
          <a:ln/>
        </p:spPr>
        <p:txBody>
          <a:bodyPr wrap="square" rtlCol="0" anchor="ctr"/>
          <a:lstStyle/>
          <a:p>
            <a:pPr indent="0" marL="0">
              <a:lnSpc>
                <a:spcPct val="150000"/>
              </a:lnSpc>
              <a:buNone/>
            </a:pPr>
            <a:r>
              <a:rPr lang="en-US" sz="1100" dirty="0">
                <a:solidFill>
                  <a:srgbClr val="CADCFC"/>
                </a:solidFill>
                <a:latin typeface="Calibri" pitchFamily="34" charset="0"/>
                <a:ea typeface="Calibri" pitchFamily="34" charset="-122"/>
                <a:cs typeface="Calibri" pitchFamily="34" charset="-120"/>
              </a:rPr>
              <a:t>GCP-Certified CRO · Oak Brook, Illinois</a:t>
            </a:r>
            <a:endParaRPr lang="en-US" sz="1100" dirty="0"/>
          </a:p>
          <a:p>
            <a:pPr indent="0" marL="0">
              <a:lnSpc>
                <a:spcPct val="150000"/>
              </a:lnSpc>
              <a:buNone/>
            </a:pPr>
            <a:r>
              <a:rPr lang="en-US" sz="1100" dirty="0">
                <a:solidFill>
                  <a:srgbClr val="CADCFC"/>
                </a:solidFill>
                <a:latin typeface="Calibri" pitchFamily="34" charset="0"/>
                <a:ea typeface="Calibri" pitchFamily="34" charset="-122"/>
                <a:cs typeface="Calibri" pitchFamily="34" charset="-120"/>
              </a:rPr>
              <a:t>Oncology · Haematology · Metabolic Medicine</a:t>
            </a:r>
            <a:endParaRPr lang="en-US" sz="1100" dirty="0"/>
          </a:p>
        </p:txBody>
      </p:sp>
      <p:sp>
        <p:nvSpPr>
          <p:cNvPr id="8" name="Text 6"/>
          <p:cNvSpPr/>
          <p:nvPr/>
        </p:nvSpPr>
        <p:spPr>
          <a:xfrm>
            <a:off x="457200" y="2103120"/>
            <a:ext cx="3474720" cy="347472"/>
          </a:xfrm>
          <a:prstGeom prst="rect">
            <a:avLst/>
          </a:prstGeom>
          <a:noFill/>
          <a:ln/>
        </p:spPr>
        <p:txBody>
          <a:bodyPr wrap="square" rtlCol="0" anchor="ctr"/>
          <a:lstStyle/>
          <a:p>
            <a:pPr indent="0" marL="0">
              <a:buNone/>
            </a:pPr>
            <a:r>
              <a:rPr lang="en-US" sz="1200" dirty="0">
                <a:solidFill>
                  <a:srgbClr val="3AACBF"/>
                </a:solidFill>
                <a:latin typeface="Calibri" pitchFamily="34" charset="0"/>
                <a:ea typeface="Calibri" pitchFamily="34" charset="-122"/>
                <a:cs typeface="Calibri" pitchFamily="34" charset="-120"/>
              </a:rPr>
              <a:t>www.kclgmedical.com</a:t>
            </a:r>
            <a:endParaRPr lang="en-US" sz="1200" dirty="0"/>
          </a:p>
        </p:txBody>
      </p:sp>
      <p:sp>
        <p:nvSpPr>
          <p:cNvPr id="9" name="Text 7"/>
          <p:cNvSpPr/>
          <p:nvPr/>
        </p:nvSpPr>
        <p:spPr>
          <a:xfrm>
            <a:off x="457200" y="2487168"/>
            <a:ext cx="3474720" cy="320040"/>
          </a:xfrm>
          <a:prstGeom prst="rect">
            <a:avLst/>
          </a:prstGeom>
          <a:noFill/>
          <a:ln/>
        </p:spPr>
        <p:txBody>
          <a:bodyPr wrap="square" rtlCol="0" anchor="ctr"/>
          <a:lstStyle/>
          <a:p>
            <a:pPr indent="0" marL="0">
              <a:buNone/>
            </a:pPr>
            <a:r>
              <a:rPr lang="en-US" sz="1200" dirty="0">
                <a:solidFill>
                  <a:srgbClr val="3AACBF"/>
                </a:solidFill>
                <a:latin typeface="Calibri" pitchFamily="34" charset="0"/>
                <a:ea typeface="Calibri" pitchFamily="34" charset="-122"/>
                <a:cs typeface="Calibri" pitchFamily="34" charset="-120"/>
              </a:rPr>
              <a:t>keog@kclgmedical.com</a:t>
            </a:r>
            <a:endParaRPr lang="en-US" sz="1200" dirty="0"/>
          </a:p>
        </p:txBody>
      </p:sp>
      <p:sp>
        <p:nvSpPr>
          <p:cNvPr id="10" name="Text 8"/>
          <p:cNvSpPr/>
          <p:nvPr/>
        </p:nvSpPr>
        <p:spPr>
          <a:xfrm>
            <a:off x="457200" y="2834640"/>
            <a:ext cx="3474720" cy="320040"/>
          </a:xfrm>
          <a:prstGeom prst="rect">
            <a:avLst/>
          </a:prstGeom>
          <a:noFill/>
          <a:ln/>
        </p:spPr>
        <p:txBody>
          <a:bodyPr wrap="square" rtlCol="0" anchor="ctr"/>
          <a:lstStyle/>
          <a:p>
            <a:pPr indent="0" marL="0">
              <a:buNone/>
            </a:pPr>
            <a:r>
              <a:rPr lang="en-US" sz="1200" dirty="0">
                <a:solidFill>
                  <a:srgbClr val="3AACBF"/>
                </a:solidFill>
                <a:latin typeface="Calibri" pitchFamily="34" charset="0"/>
                <a:ea typeface="Calibri" pitchFamily="34" charset="-122"/>
                <a:cs typeface="Calibri" pitchFamily="34" charset="-120"/>
              </a:rPr>
              <a:t>312-225-3916</a:t>
            </a:r>
            <a:endParaRPr lang="en-US" sz="1200" dirty="0"/>
          </a:p>
        </p:txBody>
      </p:sp>
      <p:sp>
        <p:nvSpPr>
          <p:cNvPr id="11" name="Shape 9"/>
          <p:cNvSpPr/>
          <p:nvPr/>
        </p:nvSpPr>
        <p:spPr>
          <a:xfrm>
            <a:off x="457200" y="3383280"/>
            <a:ext cx="1554480" cy="347472"/>
          </a:xfrm>
          <a:prstGeom prst="rect">
            <a:avLst>
              <a:gd name="adj" fmla="val 10526"/>
            </a:avLst>
          </a:prstGeom>
          <a:solidFill>
            <a:srgbClr val="2A3D52"/>
          </a:solidFill>
          <a:ln/>
        </p:spPr>
      </p:sp>
      <p:sp>
        <p:nvSpPr>
          <p:cNvPr id="12" name="Text 10"/>
          <p:cNvSpPr/>
          <p:nvPr/>
        </p:nvSpPr>
        <p:spPr>
          <a:xfrm>
            <a:off x="457200" y="3383280"/>
            <a:ext cx="1554480" cy="347472"/>
          </a:xfrm>
          <a:prstGeom prst="rect">
            <a:avLst/>
          </a:prstGeom>
          <a:noFill/>
          <a:ln/>
        </p:spPr>
        <p:txBody>
          <a:bodyPr wrap="square" rtlCol="0" anchor="ctr"/>
          <a:lstStyle/>
          <a:p>
            <a:pPr algn="ctr" indent="0" marL="0">
              <a:buNone/>
            </a:pPr>
            <a:r>
              <a:rPr lang="en-US" sz="850" dirty="0">
                <a:solidFill>
                  <a:srgbClr val="FFFFFF"/>
                </a:solidFill>
                <a:latin typeface="Calibri" pitchFamily="34" charset="0"/>
                <a:ea typeface="Calibri" pitchFamily="34" charset="-122"/>
                <a:cs typeface="Calibri" pitchFamily="34" charset="-120"/>
              </a:rPr>
              <a:t>GCP Certified</a:t>
            </a:r>
            <a:endParaRPr lang="en-US" sz="850" dirty="0"/>
          </a:p>
        </p:txBody>
      </p:sp>
      <p:sp>
        <p:nvSpPr>
          <p:cNvPr id="13" name="Shape 11"/>
          <p:cNvSpPr/>
          <p:nvPr/>
        </p:nvSpPr>
        <p:spPr>
          <a:xfrm>
            <a:off x="2148840" y="3383280"/>
            <a:ext cx="1554480" cy="347472"/>
          </a:xfrm>
          <a:prstGeom prst="rect">
            <a:avLst>
              <a:gd name="adj" fmla="val 10526"/>
            </a:avLst>
          </a:prstGeom>
          <a:solidFill>
            <a:srgbClr val="2A3D52"/>
          </a:solidFill>
          <a:ln/>
        </p:spPr>
      </p:sp>
      <p:sp>
        <p:nvSpPr>
          <p:cNvPr id="14" name="Text 12"/>
          <p:cNvSpPr/>
          <p:nvPr/>
        </p:nvSpPr>
        <p:spPr>
          <a:xfrm>
            <a:off x="2148840" y="3383280"/>
            <a:ext cx="1554480" cy="347472"/>
          </a:xfrm>
          <a:prstGeom prst="rect">
            <a:avLst/>
          </a:prstGeom>
          <a:noFill/>
          <a:ln/>
        </p:spPr>
        <p:txBody>
          <a:bodyPr wrap="square" rtlCol="0" anchor="ctr"/>
          <a:lstStyle/>
          <a:p>
            <a:pPr algn="ctr" indent="0" marL="0">
              <a:buNone/>
            </a:pPr>
            <a:r>
              <a:rPr lang="en-US" sz="850" dirty="0">
                <a:solidFill>
                  <a:srgbClr val="FFFFFF"/>
                </a:solidFill>
                <a:latin typeface="Calibri" pitchFamily="34" charset="0"/>
                <a:ea typeface="Calibri" pitchFamily="34" charset="-122"/>
                <a:cs typeface="Calibri" pitchFamily="34" charset="-120"/>
              </a:rPr>
              <a:t>FDA 21 CFR Compliant</a:t>
            </a:r>
            <a:endParaRPr lang="en-US" sz="850" dirty="0"/>
          </a:p>
        </p:txBody>
      </p:sp>
      <p:sp>
        <p:nvSpPr>
          <p:cNvPr id="15" name="Shape 13"/>
          <p:cNvSpPr/>
          <p:nvPr/>
        </p:nvSpPr>
        <p:spPr>
          <a:xfrm>
            <a:off x="457200" y="3822192"/>
            <a:ext cx="1554480" cy="347472"/>
          </a:xfrm>
          <a:prstGeom prst="rect">
            <a:avLst>
              <a:gd name="adj" fmla="val 10526"/>
            </a:avLst>
          </a:prstGeom>
          <a:solidFill>
            <a:srgbClr val="2A3D52"/>
          </a:solidFill>
          <a:ln/>
        </p:spPr>
      </p:sp>
      <p:sp>
        <p:nvSpPr>
          <p:cNvPr id="16" name="Text 14"/>
          <p:cNvSpPr/>
          <p:nvPr/>
        </p:nvSpPr>
        <p:spPr>
          <a:xfrm>
            <a:off x="457200" y="3822192"/>
            <a:ext cx="1554480" cy="347472"/>
          </a:xfrm>
          <a:prstGeom prst="rect">
            <a:avLst/>
          </a:prstGeom>
          <a:noFill/>
          <a:ln/>
        </p:spPr>
        <p:txBody>
          <a:bodyPr wrap="square" rtlCol="0" anchor="ctr"/>
          <a:lstStyle/>
          <a:p>
            <a:pPr algn="ctr" indent="0" marL="0">
              <a:buNone/>
            </a:pPr>
            <a:r>
              <a:rPr lang="en-US" sz="850" dirty="0">
                <a:solidFill>
                  <a:srgbClr val="FFFFFF"/>
                </a:solidFill>
                <a:latin typeface="Calibri" pitchFamily="34" charset="0"/>
                <a:ea typeface="Calibri" pitchFamily="34" charset="-122"/>
                <a:cs typeface="Calibri" pitchFamily="34" charset="-120"/>
              </a:rPr>
              <a:t>ICH GCP E6(R3) Aligned</a:t>
            </a:r>
            <a:endParaRPr lang="en-US" sz="850" dirty="0"/>
          </a:p>
        </p:txBody>
      </p:sp>
      <p:sp>
        <p:nvSpPr>
          <p:cNvPr id="17" name="Shape 15"/>
          <p:cNvSpPr/>
          <p:nvPr/>
        </p:nvSpPr>
        <p:spPr>
          <a:xfrm>
            <a:off x="2148840" y="3822192"/>
            <a:ext cx="1554480" cy="347472"/>
          </a:xfrm>
          <a:prstGeom prst="rect">
            <a:avLst>
              <a:gd name="adj" fmla="val 10526"/>
            </a:avLst>
          </a:prstGeom>
          <a:solidFill>
            <a:srgbClr val="2A3D52"/>
          </a:solidFill>
          <a:ln/>
        </p:spPr>
      </p:sp>
      <p:sp>
        <p:nvSpPr>
          <p:cNvPr id="18" name="Text 16"/>
          <p:cNvSpPr/>
          <p:nvPr/>
        </p:nvSpPr>
        <p:spPr>
          <a:xfrm>
            <a:off x="2148840" y="3822192"/>
            <a:ext cx="1554480" cy="347472"/>
          </a:xfrm>
          <a:prstGeom prst="rect">
            <a:avLst/>
          </a:prstGeom>
          <a:noFill/>
          <a:ln/>
        </p:spPr>
        <p:txBody>
          <a:bodyPr wrap="square" rtlCol="0" anchor="ctr"/>
          <a:lstStyle/>
          <a:p>
            <a:pPr algn="ctr" indent="0" marL="0">
              <a:buNone/>
            </a:pPr>
            <a:r>
              <a:rPr lang="en-US" sz="850" dirty="0">
                <a:solidFill>
                  <a:srgbClr val="FFFFFF"/>
                </a:solidFill>
                <a:latin typeface="Calibri" pitchFamily="34" charset="0"/>
                <a:ea typeface="Calibri" pitchFamily="34" charset="-122"/>
                <a:cs typeface="Calibri" pitchFamily="34" charset="-120"/>
              </a:rPr>
              <a:t>ClinicalTrials.gov Registered</a:t>
            </a:r>
            <a:endParaRPr lang="en-US" sz="850" dirty="0"/>
          </a:p>
        </p:txBody>
      </p:sp>
      <p:sp>
        <p:nvSpPr>
          <p:cNvPr id="19" name="Text 17"/>
          <p:cNvSpPr/>
          <p:nvPr/>
        </p:nvSpPr>
        <p:spPr>
          <a:xfrm>
            <a:off x="4572000" y="1097280"/>
            <a:ext cx="4114800" cy="384048"/>
          </a:xfrm>
          <a:prstGeom prst="rect">
            <a:avLst/>
          </a:prstGeom>
          <a:noFill/>
          <a:ln/>
        </p:spPr>
        <p:txBody>
          <a:bodyPr wrap="square" rtlCol="0" anchor="ctr"/>
          <a:lstStyle/>
          <a:p>
            <a:pPr indent="0" marL="0">
              <a:buNone/>
            </a:pPr>
            <a:r>
              <a:rPr lang="en-US" sz="1100" b="1" spc="200" kern="0" dirty="0">
                <a:solidFill>
                  <a:srgbClr val="C9922A"/>
                </a:solidFill>
                <a:latin typeface="Calibri" pitchFamily="34" charset="0"/>
                <a:ea typeface="Calibri" pitchFamily="34" charset="-122"/>
                <a:cs typeface="Calibri" pitchFamily="34" charset="-120"/>
              </a:rPr>
              <a:t>Learn More</a:t>
            </a:r>
            <a:endParaRPr lang="en-US" sz="1100" dirty="0"/>
          </a:p>
        </p:txBody>
      </p:sp>
      <p:sp>
        <p:nvSpPr>
          <p:cNvPr id="20" name="Text 18"/>
          <p:cNvSpPr/>
          <p:nvPr/>
        </p:nvSpPr>
        <p:spPr>
          <a:xfrm>
            <a:off x="4572000" y="1508760"/>
            <a:ext cx="4114800" cy="365760"/>
          </a:xfrm>
          <a:prstGeom prst="rect">
            <a:avLst/>
          </a:prstGeom>
          <a:noFill/>
          <a:ln/>
        </p:spPr>
        <p:txBody>
          <a:bodyPr wrap="square"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Education Hub</a:t>
            </a:r>
            <a:endParaRPr lang="en-US" sz="2000" dirty="0"/>
          </a:p>
        </p:txBody>
      </p:sp>
      <p:sp>
        <p:nvSpPr>
          <p:cNvPr id="21" name="Text 19"/>
          <p:cNvSpPr/>
          <p:nvPr/>
        </p:nvSpPr>
        <p:spPr>
          <a:xfrm>
            <a:off x="4572000" y="1920240"/>
            <a:ext cx="4114800" cy="320040"/>
          </a:xfrm>
          <a:prstGeom prst="rect">
            <a:avLst/>
          </a:prstGeom>
          <a:noFill/>
          <a:ln/>
        </p:spPr>
        <p:txBody>
          <a:bodyPr wrap="square" rtlCol="0" anchor="ctr"/>
          <a:lstStyle/>
          <a:p>
            <a:pPr indent="0" marL="0">
              <a:buNone/>
            </a:pPr>
            <a:r>
              <a:rPr lang="en-US" sz="1300" dirty="0">
                <a:solidFill>
                  <a:srgbClr val="3AACBF"/>
                </a:solidFill>
                <a:latin typeface="Calibri" pitchFamily="34" charset="0"/>
                <a:ea typeface="Calibri" pitchFamily="34" charset="-122"/>
                <a:cs typeface="Calibri" pitchFamily="34" charset="-120"/>
              </a:rPr>
              <a:t>kclgmedical.com/education.html</a:t>
            </a:r>
            <a:endParaRPr lang="en-US" sz="1300" dirty="0"/>
          </a:p>
        </p:txBody>
      </p:sp>
      <p:sp>
        <p:nvSpPr>
          <p:cNvPr id="22" name="Text 20"/>
          <p:cNvSpPr/>
          <p:nvPr/>
        </p:nvSpPr>
        <p:spPr>
          <a:xfrm>
            <a:off x="4572000" y="2423160"/>
            <a:ext cx="4114800" cy="274320"/>
          </a:xfrm>
          <a:prstGeom prst="rect">
            <a:avLst/>
          </a:prstGeom>
          <a:noFill/>
          <a:ln/>
        </p:spPr>
        <p:txBody>
          <a:bodyPr wrap="square" rtlCol="0" anchor="ctr"/>
          <a:lstStyle/>
          <a:p>
            <a:pPr indent="0" marL="0">
              <a:buNone/>
            </a:pPr>
            <a:r>
              <a:rPr lang="en-US" sz="1000" b="1" dirty="0">
                <a:solidFill>
                  <a:srgbClr val="C9922A"/>
                </a:solidFill>
                <a:latin typeface="Calibri" pitchFamily="34" charset="0"/>
                <a:ea typeface="Calibri" pitchFamily="34" charset="-122"/>
                <a:cs typeface="Calibri" pitchFamily="34" charset="-120"/>
              </a:rPr>
              <a:t>Related Articles:</a:t>
            </a:r>
            <a:endParaRPr lang="en-US" sz="1000" dirty="0"/>
          </a:p>
        </p:txBody>
      </p:sp>
      <p:sp>
        <p:nvSpPr>
          <p:cNvPr id="23" name="Text 21"/>
          <p:cNvSpPr/>
          <p:nvPr/>
        </p:nvSpPr>
        <p:spPr>
          <a:xfrm>
            <a:off x="4572000" y="2743200"/>
            <a:ext cx="4114800" cy="320040"/>
          </a:xfrm>
          <a:prstGeom prst="rect">
            <a:avLst/>
          </a:prstGeom>
          <a:noFill/>
          <a:ln/>
        </p:spPr>
        <p:txBody>
          <a:bodyPr wrap="square" rtlCol="0" anchor="ctr"/>
          <a:lstStyle/>
          <a:p>
            <a:pPr indent="0" marL="0">
              <a:buNone/>
            </a:pPr>
            <a:r>
              <a:rPr lang="en-US" sz="1050" dirty="0">
                <a:solidFill>
                  <a:srgbClr val="CADCFC"/>
                </a:solidFill>
                <a:latin typeface="Calibri" pitchFamily="34" charset="0"/>
                <a:ea typeface="Calibri" pitchFamily="34" charset="-122"/>
                <a:cs typeface="Calibri" pitchFamily="34" charset="-120"/>
              </a:rPr>
              <a:t>· Companion Diagnostics in Oncology (Full Article)</a:t>
            </a:r>
            <a:endParaRPr lang="en-US" sz="1050" dirty="0"/>
          </a:p>
        </p:txBody>
      </p:sp>
      <p:sp>
        <p:nvSpPr>
          <p:cNvPr id="24" name="Text 22"/>
          <p:cNvSpPr/>
          <p:nvPr/>
        </p:nvSpPr>
        <p:spPr>
          <a:xfrm>
            <a:off x="4572000" y="3090672"/>
            <a:ext cx="4114800" cy="320040"/>
          </a:xfrm>
          <a:prstGeom prst="rect">
            <a:avLst/>
          </a:prstGeom>
          <a:noFill/>
          <a:ln/>
        </p:spPr>
        <p:txBody>
          <a:bodyPr wrap="square" rtlCol="0" anchor="ctr"/>
          <a:lstStyle/>
          <a:p>
            <a:pPr indent="0" marL="0">
              <a:buNone/>
            </a:pPr>
            <a:r>
              <a:rPr lang="en-US" sz="1050" dirty="0">
                <a:solidFill>
                  <a:srgbClr val="CADCFC"/>
                </a:solidFill>
                <a:latin typeface="Calibri" pitchFamily="34" charset="0"/>
                <a:ea typeface="Calibri" pitchFamily="34" charset="-122"/>
                <a:cs typeface="Calibri" pitchFamily="34" charset="-120"/>
              </a:rPr>
              <a:t>· Protocol Preparation in Oncology Trials</a:t>
            </a:r>
            <a:endParaRPr lang="en-US" sz="1050" dirty="0"/>
          </a:p>
        </p:txBody>
      </p:sp>
      <p:sp>
        <p:nvSpPr>
          <p:cNvPr id="25" name="Text 23"/>
          <p:cNvSpPr/>
          <p:nvPr/>
        </p:nvSpPr>
        <p:spPr>
          <a:xfrm>
            <a:off x="4572000" y="3438144"/>
            <a:ext cx="4114800" cy="320040"/>
          </a:xfrm>
          <a:prstGeom prst="rect">
            <a:avLst/>
          </a:prstGeom>
          <a:noFill/>
          <a:ln/>
        </p:spPr>
        <p:txBody>
          <a:bodyPr wrap="square" rtlCol="0" anchor="ctr"/>
          <a:lstStyle/>
          <a:p>
            <a:pPr indent="0" marL="0">
              <a:buNone/>
            </a:pPr>
            <a:r>
              <a:rPr lang="en-US" sz="1050" dirty="0">
                <a:solidFill>
                  <a:srgbClr val="CADCFC"/>
                </a:solidFill>
                <a:latin typeface="Calibri" pitchFamily="34" charset="0"/>
                <a:ea typeface="Calibri" pitchFamily="34" charset="-122"/>
                <a:cs typeface="Calibri" pitchFamily="34" charset="-120"/>
              </a:rPr>
              <a:t>· Risk-Based Monitoring in Oncology</a:t>
            </a:r>
            <a:endParaRPr lang="en-US" sz="1050" dirty="0"/>
          </a:p>
        </p:txBody>
      </p:sp>
      <p:sp>
        <p:nvSpPr>
          <p:cNvPr id="26" name="Text 24"/>
          <p:cNvSpPr/>
          <p:nvPr/>
        </p:nvSpPr>
        <p:spPr>
          <a:xfrm>
            <a:off x="4572000" y="3785616"/>
            <a:ext cx="4114800" cy="320040"/>
          </a:xfrm>
          <a:prstGeom prst="rect">
            <a:avLst/>
          </a:prstGeom>
          <a:noFill/>
          <a:ln/>
        </p:spPr>
        <p:txBody>
          <a:bodyPr wrap="square" rtlCol="0" anchor="ctr"/>
          <a:lstStyle/>
          <a:p>
            <a:pPr indent="0" marL="0">
              <a:buNone/>
            </a:pPr>
            <a:r>
              <a:rPr lang="en-US" sz="1050" dirty="0">
                <a:solidFill>
                  <a:srgbClr val="CADCFC"/>
                </a:solidFill>
                <a:latin typeface="Calibri" pitchFamily="34" charset="0"/>
                <a:ea typeface="Calibri" pitchFamily="34" charset="-122"/>
                <a:cs typeface="Calibri" pitchFamily="34" charset="-120"/>
              </a:rPr>
              <a:t>· ICH GCP E6(R3): Guide for Oncology Sites</a:t>
            </a:r>
            <a:endParaRPr lang="en-US" sz="1050" dirty="0"/>
          </a:p>
        </p:txBody>
      </p:sp>
      <p:sp>
        <p:nvSpPr>
          <p:cNvPr id="27" name="Text 25"/>
          <p:cNvSpPr/>
          <p:nvPr/>
        </p:nvSpPr>
        <p:spPr>
          <a:xfrm>
            <a:off x="4572000" y="4133088"/>
            <a:ext cx="4114800" cy="320040"/>
          </a:xfrm>
          <a:prstGeom prst="rect">
            <a:avLst/>
          </a:prstGeom>
          <a:noFill/>
          <a:ln/>
        </p:spPr>
        <p:txBody>
          <a:bodyPr wrap="square" rtlCol="0" anchor="ctr"/>
          <a:lstStyle/>
          <a:p>
            <a:pPr indent="0" marL="0">
              <a:buNone/>
            </a:pPr>
            <a:r>
              <a:rPr lang="en-US" sz="1050" dirty="0">
                <a:solidFill>
                  <a:srgbClr val="CADCFC"/>
                </a:solidFill>
                <a:latin typeface="Calibri" pitchFamily="34" charset="0"/>
                <a:ea typeface="Calibri" pitchFamily="34" charset="-122"/>
                <a:cs typeface="Calibri" pitchFamily="34" charset="-120"/>
              </a:rPr>
              <a:t>· Biospecimen Handling in Oncology Trials</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2026-07-15T16:35:28Z</dcterms:created>
  <dcterms:modified xsi:type="dcterms:W3CDTF">2026-07-15T16:35:28Z</dcterms:modified>
</cp:coreProperties>
</file>