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slide. This training deck is designed for CRAs, research nurses, and site coordinators who need a practical understanding of companion diagnostics (CDx) at the trial site level — not the regulatory science, but the operational workflow.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core concept simply: the CDx result is a gate — the patient cannot proceed without it. Most site staff have a vague sense of what biomarker testing is but may not understand the regulatory weight of a CDx. The "required vs useful" framing lands quickly.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each step. Emphasise Step 02 (consent before specimen) and Step 06 (PI must review, not coordinator). These two steps generate the most inspection findings.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on the "Common Errors" column — these are the most actionable points for training. The EDTA vs Streck tube distinction for plasma is particularly important as it is easy to miss and leads to specimen rejection.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common source of confusion on site. Many sites have capable local labs and assume the local result is sufficient. Emphasise: the protocol and lab manual are the definitive guide. If uncertain, ask the sponsor or CRA before proceeding.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addresses the most common inspection finding related to CDx: eligibility confirmed by someone who was not delegated that authority. Make it concrete — if a coordinator receives the CDx report and emails the sponsor to confirm eligibility without a PI signature, that is a finding.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Distinguish clearly between a true negative result and an assay failure. Site teams often document an assay failure as a "CDx screen failure" — which is incorrect and can skew the trial's screen failure rate data. Assay failure is a separate event that may allow repeat testing.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each error and ask: "Has anyone seen this at your site?" Most teams will recognise at least 2–3. The consent-before-specimen error is especially important because it has patient safety and ethical implications beyond just a regulatory finding.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Distribute this as a printed or electronic checklist for site coordinators to use during the screening process. Consider adding it to your site's screening SOP or ICF administration procedure.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often generates discussion. Teams that have experienced a 3-week delay because they waited until screening to request archival tissue immediately understand the message. The proactive follow-up point in Week 1-2 is practical gold: one call to the pathology admin can save a full week.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this slide and leave it visible for discussion. Ask the team: "Which of these would you change at your site tomorrow?" The goal is not just knowledge transfer but a specific behaviour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 cover. Leave this on screen during any Q&amp;A at the end of the training session. The contact details allow attendees to follow up directly.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F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"/>
            <a:ext cx="54864" cy="5088636"/>
          </a:xfrm>
          <a:prstGeom prst="rect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029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A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COMPANION DIAGNOSTICS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74320" y="841248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C99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SITE LEVEL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74320" y="137160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Practical Guide for CRAs and Coordinators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274320" y="233172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navigate CDx workflows, specimen handling, eligibility decisions,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documentation at an oncology trial site.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3200400"/>
            <a:ext cx="1280160" cy="274320"/>
          </a:xfrm>
          <a:prstGeom prst="rect">
            <a:avLst/>
          </a:prstGeom>
          <a:solidFill>
            <a:srgbClr val="2A3D52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32004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A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1691640" y="3200400"/>
            <a:ext cx="1280160" cy="274320"/>
          </a:xfrm>
          <a:prstGeom prst="rect">
            <a:avLst/>
          </a:prstGeom>
          <a:solidFill>
            <a:srgbClr val="2A3D52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691640" y="32004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A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Coordinator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108960" y="3200400"/>
            <a:ext cx="1280160" cy="274320"/>
          </a:xfrm>
          <a:prstGeom prst="rect">
            <a:avLst/>
          </a:prstGeom>
          <a:solidFill>
            <a:srgbClr val="2A3D52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08960" y="32004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A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Nurse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4663440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KCLEAGENICS MEDICAL INC.  ·  kclgmedical.com  ·  CPD Suitable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Companion Diagnostic?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53035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one-line definition your whole team needs to know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65760" y="822960"/>
            <a:ext cx="8412480" cy="914400"/>
          </a:xfrm>
          <a:prstGeom prst="rect">
            <a:avLst/>
          </a:prstGeom>
          <a:solidFill>
            <a:srgbClr val="2A3D52"/>
          </a:solidFill>
          <a:ln w="12700">
            <a:solidFill>
              <a:srgbClr val="2A3D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841248"/>
            <a:ext cx="8229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 companion diagnostic is a test that must be done before a patient can receive a specific drug.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Without a positive result, the patient cannot be enrolled — it is required, not optional."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65760" y="1874520"/>
            <a:ext cx="3931920" cy="2514600"/>
          </a:xfrm>
          <a:prstGeom prst="rect">
            <a:avLst/>
          </a:prstGeom>
          <a:solidFill>
            <a:srgbClr val="EFF6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938528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A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COMPANION DIAGNOSTIC (CDx)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5488" y="2258568"/>
            <a:ext cx="137160" cy="137160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2212848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is REQUIRED before the drug can be given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75488" y="2651760"/>
            <a:ext cx="137160" cy="137160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2606040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Regulated as Class III device — FDA PMA approval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5488" y="3044952"/>
            <a:ext cx="137160" cy="137160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2999232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label says the CDx is essential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75488" y="3438144"/>
            <a:ext cx="137160" cy="137160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3392424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result = patient is ineligible for that drug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75488" y="3831336"/>
            <a:ext cx="137160" cy="137160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3785616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EGFR test for osimertinib, HER2 for trastuzumab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846320" y="1874520"/>
            <a:ext cx="3931920" cy="2514600"/>
          </a:xfrm>
          <a:prstGeom prst="rect">
            <a:avLst/>
          </a:prstGeom>
          <a:solidFill>
            <a:srgbClr val="FFFBEB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37760" y="1938528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C99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COMPLEMENTARY DIAGNOSTIC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956048" y="2258568"/>
            <a:ext cx="137160" cy="137160"/>
          </a:xfrm>
          <a:prstGeom prst="ellipse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138928" y="2212848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is USEFUL but not mandatory for prescribing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956048" y="2651760"/>
            <a:ext cx="137160" cy="137160"/>
          </a:xfrm>
          <a:prstGeom prst="ellipse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138928" y="2606040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use 510(k) or De Novo pathway (lower bar)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956048" y="3044952"/>
            <a:ext cx="137160" cy="137160"/>
          </a:xfrm>
          <a:prstGeom prst="ellipse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138928" y="2999232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label says the test "may help" decisions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956048" y="3438144"/>
            <a:ext cx="137160" cy="137160"/>
          </a:xfrm>
          <a:prstGeom prst="ellipse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138928" y="3392424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result does not automatically exclude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956048" y="3831336"/>
            <a:ext cx="137160" cy="137160"/>
          </a:xfrm>
          <a:prstGeom prst="ellipse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138928" y="3785616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some PD-L1 tests in specific settings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CDx Workflow: 8 Steps from First Contact to Enrolment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53035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step has a documentation requirement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20040" y="777240"/>
            <a:ext cx="1920240" cy="1737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69848" y="914400"/>
            <a:ext cx="420624" cy="420624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69848" y="914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1480" y="14173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CDx requirements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patient contact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468880" y="777240"/>
            <a:ext cx="1920240" cy="1737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18688" y="914400"/>
            <a:ext cx="420624" cy="420624"/>
          </a:xfrm>
          <a:prstGeom prst="ellipse">
            <a:avLst/>
          </a:prstGeom>
          <a:solidFill>
            <a:srgbClr val="9B1C2E"/>
          </a:solidFill>
          <a:ln w="12700">
            <a:solidFill>
              <a:srgbClr val="9B1C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18688" y="914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60320" y="14173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consent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collecting specimen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17720" y="777240"/>
            <a:ext cx="1920240" cy="1737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367528" y="914400"/>
            <a:ext cx="420624" cy="420624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67528" y="914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09160" y="14173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or collect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specimen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766560" y="777240"/>
            <a:ext cx="1920240" cy="1737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516368" y="914400"/>
            <a:ext cx="420624" cy="420624"/>
          </a:xfrm>
          <a:prstGeom prst="ellipse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16368" y="914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58000" y="14173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Label, package &amp;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per lab manual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" y="2788920"/>
            <a:ext cx="1920240" cy="1737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69848" y="2926080"/>
            <a:ext cx="420624" cy="420624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9848" y="2926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11480" y="342900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specimen &amp;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TAT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2468880" y="2788920"/>
            <a:ext cx="1920240" cy="1737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18688" y="2926080"/>
            <a:ext cx="420624" cy="420624"/>
          </a:xfrm>
          <a:prstGeom prst="ellipse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218688" y="2926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560320" y="342900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result to PI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review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17720" y="2788920"/>
            <a:ext cx="1920240" cy="1737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367528" y="2926080"/>
            <a:ext cx="420624" cy="420624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367528" y="2926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4709160" y="342900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in source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&amp; eCRF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766560" y="2788920"/>
            <a:ext cx="1920240" cy="1737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516368" y="2926080"/>
            <a:ext cx="420624" cy="420624"/>
          </a:xfrm>
          <a:prstGeom prst="ellipse">
            <a:avLst/>
          </a:prstGeom>
          <a:solidFill>
            <a:srgbClr val="9B1C2E"/>
          </a:solidFill>
          <a:ln w="12700">
            <a:solidFill>
              <a:srgbClr val="9B1C2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516368" y="2926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858000" y="342900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failure: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&amp; notify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Specimen Types: What the Lab Manual Is Really Telling You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713232"/>
            <a:ext cx="1554480" cy="292608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71323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Specimen Type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1920240" y="713232"/>
            <a:ext cx="1828800" cy="292608"/>
          </a:xfrm>
          <a:prstGeom prst="rect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920240" y="71323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CDx Use Case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794760" y="713232"/>
            <a:ext cx="2377440" cy="292608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94760" y="71323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Requirements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217920" y="713232"/>
            <a:ext cx="2286000" cy="292608"/>
          </a:xfrm>
          <a:prstGeom prst="rect">
            <a:avLst/>
          </a:prstGeom>
          <a:solidFill>
            <a:srgbClr val="9B1C2E"/>
          </a:solidFill>
          <a:ln w="12700">
            <a:solidFill>
              <a:srgbClr val="9B1C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0" y="71323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Errors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20040" y="1005840"/>
            <a:ext cx="15544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1042416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FFPE Tissue Block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1920240" y="1005840"/>
            <a:ext cx="18288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965960" y="1042416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 NGS, IHC (HER2, PD-L1)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794760" y="1005840"/>
            <a:ext cx="23774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0" y="1042416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≥20–30% tumour; age limit ~3–5 yrs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217920" y="1005840"/>
            <a:ext cx="22860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63640" y="1042416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too old; wrong block sent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320040" y="1755648"/>
            <a:ext cx="1554480" cy="713232"/>
          </a:xfrm>
          <a:prstGeom prst="rect">
            <a:avLst/>
          </a:prstGeom>
          <a:solidFill>
            <a:srgbClr val="FAFAFA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1792224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Unstained FFPE Slides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920240" y="1755648"/>
            <a:ext cx="1828800" cy="713232"/>
          </a:xfrm>
          <a:prstGeom prst="rect">
            <a:avLst/>
          </a:prstGeom>
          <a:solidFill>
            <a:srgbClr val="FAFAFA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965960" y="1792224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block unavailable; IHC assays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3794760" y="1755648"/>
            <a:ext cx="2377440" cy="713232"/>
          </a:xfrm>
          <a:prstGeom prst="rect">
            <a:avLst/>
          </a:prstGeom>
          <a:solidFill>
            <a:srgbClr val="FAFAFA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840480" y="1792224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10–25 slides, 4–5 µm; charged slides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217920" y="1755648"/>
            <a:ext cx="2286000" cy="713232"/>
          </a:xfrm>
          <a:prstGeom prst="rect">
            <a:avLst/>
          </a:prstGeom>
          <a:solidFill>
            <a:srgbClr val="FAFAFA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63640" y="1792224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few slides; wrong block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320040" y="2505456"/>
            <a:ext cx="15544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5760" y="2542032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 (ctDNA)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1920240" y="2505456"/>
            <a:ext cx="18288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965960" y="2542032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 biopsy CDx (e.g., EGFR)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3794760" y="2505456"/>
            <a:ext cx="23774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840480" y="2542032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Streck BCT tubes; ship ≤96 h; no EDTA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6217920" y="2505456"/>
            <a:ext cx="22860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263640" y="2542032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EDTA tubes; delay in shipping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320040" y="3255264"/>
            <a:ext cx="1554480" cy="713232"/>
          </a:xfrm>
          <a:prstGeom prst="rect">
            <a:avLst/>
          </a:prstGeom>
          <a:solidFill>
            <a:srgbClr val="FAFAFA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65760" y="329184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 Blood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1920240" y="3255264"/>
            <a:ext cx="1828800" cy="713232"/>
          </a:xfrm>
          <a:prstGeom prst="rect">
            <a:avLst/>
          </a:prstGeom>
          <a:solidFill>
            <a:srgbClr val="FAFAFA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965960" y="32918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Germline BRCA; MSI confirmation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3794760" y="3255264"/>
            <a:ext cx="2377440" cy="713232"/>
          </a:xfrm>
          <a:prstGeom prst="rect">
            <a:avLst/>
          </a:prstGeom>
          <a:solidFill>
            <a:srgbClr val="FAFAFA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840480" y="32918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EDTA tube; 8–10 mL; ambient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6217920" y="3255264"/>
            <a:ext cx="2286000" cy="713232"/>
          </a:xfrm>
          <a:prstGeom prst="rect">
            <a:avLst/>
          </a:prstGeom>
          <a:solidFill>
            <a:srgbClr val="FAFAFA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263640" y="3291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Haemolysed; mislabelled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320040" y="4005072"/>
            <a:ext cx="15544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65760" y="4041648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Biopsy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1920240" y="4005072"/>
            <a:ext cx="18288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965960" y="4041648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archival fails QC; serial biopsy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3794760" y="4005072"/>
            <a:ext cx="23774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840480" y="4041648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Formalin immediately; ≥2 cores; rush path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6217920" y="4005072"/>
            <a:ext cx="22860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263640" y="40416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Saline instead of formalin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320040" y="4572000"/>
            <a:ext cx="8503920" cy="320040"/>
          </a:xfrm>
          <a:prstGeom prst="rect">
            <a:avLst/>
          </a:prstGeom>
          <a:solidFill>
            <a:srgbClr val="FFF3CD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65760" y="457200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Always check the lab manual — the exact tube type, volume, and shipping temperature are specimen-specific. Using the wrong collection tube is one of the top 6 CDx errors.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 Lab vs Central Lab: Know the Difference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53035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the wrong lab for eligibility is a protocol deviation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65760" y="804672"/>
            <a:ext cx="3931920" cy="3950208"/>
          </a:xfrm>
          <a:prstGeom prst="rect">
            <a:avLst/>
          </a:prstGeom>
          <a:solidFill>
            <a:srgbClr val="EFF6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804672"/>
            <a:ext cx="3931920" cy="365760"/>
          </a:xfrm>
          <a:prstGeom prst="rect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4048" y="804672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LAB (Sponsor-Designated)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75488" y="1298448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7240" y="129844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Performs the validated, FDA-approved CDx assay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" y="1828800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77240" y="182880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for eligibility determination in most trials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75488" y="2359152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40" y="2359152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CLIA/CAP certified; accredited for the specific assay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75488" y="2889504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99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40" y="2889504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Turnaround: 7–14 days (tissue NGS); 5–7 days (plasma)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75488" y="3419856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A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341985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per lab manual; retain tracking number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75488" y="3950208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77240" y="39502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must be on file before enrolment is confirmed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846320" y="804672"/>
            <a:ext cx="3931920" cy="3950208"/>
          </a:xfrm>
          <a:prstGeom prst="rect">
            <a:avLst/>
          </a:prstGeom>
          <a:solidFill>
            <a:srgbClr val="FFFBEB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46320" y="804672"/>
            <a:ext cx="3931920" cy="365760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64608" y="804672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LAB (Site Pathology)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956048" y="1298448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257800" y="129844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NOT be the FDA-approved CDx assay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956048" y="1828800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257800" y="182880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substitute for central lab result for eligibility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956048" y="2359152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257800" y="2359152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turnaround: 48–72 hours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956048" y="2889504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99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5257800" y="2889504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Sometimes permitted for PRE-SCREENING only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956048" y="3419856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A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257800" y="341985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protocol: is local testing permitted at all?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956048" y="3950208"/>
            <a:ext cx="2560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A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257800" y="39502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permitted: document which result is being used and why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Eligibility Decision: Who Does What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53035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CDx result arrives at the site — this is what happens next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47472" y="749808"/>
            <a:ext cx="2633472" cy="4023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7472" y="749808"/>
            <a:ext cx="2633472" cy="347472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" y="749808"/>
            <a:ext cx="2633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COORDINATOR / NURSE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438912" y="1207008"/>
            <a:ext cx="164592" cy="164592"/>
          </a:xfrm>
          <a:prstGeom prst="ellipse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170432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CDx report from portal/email/fax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38912" y="1828800"/>
            <a:ext cx="164592" cy="164592"/>
          </a:xfrm>
          <a:prstGeom prst="ellipse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1792224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Files report in patient source record immediately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38912" y="2450592"/>
            <a:ext cx="164592" cy="164592"/>
          </a:xfrm>
          <a:prstGeom prst="ellipse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414016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Notifies PI or sub-I that result is available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38912" y="3072384"/>
            <a:ext cx="164592" cy="164592"/>
          </a:xfrm>
          <a:prstGeom prst="ellipse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035808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Enters raw CDx data in eCRF per sponsor instructions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38912" y="3694176"/>
            <a:ext cx="164592" cy="164592"/>
          </a:xfrm>
          <a:prstGeom prst="ellipse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657600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NOT confirm eligibility independently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182112" y="749808"/>
            <a:ext cx="2633472" cy="4023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182112" y="749808"/>
            <a:ext cx="2633472" cy="347472"/>
          </a:xfrm>
          <a:prstGeom prst="rect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182112" y="749808"/>
            <a:ext cx="2633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SUB-INVESTIGATOR (Delegated)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3273552" y="1207008"/>
            <a:ext cx="164592" cy="164592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474720" y="1170432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CDx result against eligibility criterion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3273552" y="1828800"/>
            <a:ext cx="164592" cy="164592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74720" y="1792224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Confirms result meets protocol requirement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3273552" y="2450592"/>
            <a:ext cx="164592" cy="164592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474720" y="2414016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Countersigns eligibility assessment form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3273552" y="3072384"/>
            <a:ext cx="164592" cy="164592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474720" y="3035808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Communicates decision to coordinator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3273552" y="3694176"/>
            <a:ext cx="164592" cy="164592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474720" y="3657600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be listed on delegation log for eligibility review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6016752" y="749808"/>
            <a:ext cx="2633472" cy="4023360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016752" y="749808"/>
            <a:ext cx="2633472" cy="347472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016752" y="749808"/>
            <a:ext cx="2633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 INVESTIGATOR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6108192" y="1207008"/>
            <a:ext cx="164592" cy="164592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309360" y="1170432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ultimate responsibility for eligibility accuracy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6108192" y="1828800"/>
            <a:ext cx="164592" cy="164592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09360" y="1792224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and signs the eligibility checklist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6108192" y="2450592"/>
            <a:ext cx="164592" cy="164592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309360" y="2414016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Ensures CDx result, date, and assay are recorded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6108192" y="3072384"/>
            <a:ext cx="164592" cy="164592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309360" y="3035808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Authorises enrolment / randomisation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6108192" y="3694176"/>
            <a:ext cx="164592" cy="164592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309360" y="3657600"/>
            <a:ext cx="22677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Approves screen failure documentation if CDx negative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347472" y="4572000"/>
            <a:ext cx="8449056" cy="310896"/>
          </a:xfrm>
          <a:prstGeom prst="rect">
            <a:avLst/>
          </a:prstGeom>
          <a:solidFill>
            <a:srgbClr val="FEE2E2"/>
          </a:solidFill>
          <a:ln w="12700">
            <a:solidFill>
              <a:srgbClr val="9B1C2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02336" y="4572000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1D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RULE: A coordinator or nurse confirming eligibility without PI/sub-I countersignature is a regulatory finding. Always get the countersignature before entering enrolment in the eCRF.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F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Screen Failure: When the CDx Result Is Negative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7498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do, what to document, and what to check first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3931920" cy="3383280"/>
          </a:xfrm>
          <a:prstGeom prst="rect">
            <a:avLst/>
          </a:prstGeom>
          <a:solidFill>
            <a:srgbClr val="1A0A0A"/>
          </a:solidFill>
          <a:ln w="12700">
            <a:solidFill>
              <a:srgbClr val="9B1C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84048" y="1024128"/>
            <a:ext cx="3895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 NEGATIVE RESULT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417320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417320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does not meet the key eligibility criterion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457200" y="1764792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76656" y="1764792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protocol: is a reflex test permitted?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457200" y="2112264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76656" y="2112264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(e.g., tissue biopsy if plasma was negative)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57200" y="2459736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76656" y="2459736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no reflex: document screen failure in source record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57200" y="2807208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76656" y="2807208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screen failure reason and CDx result date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7200" y="3154680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76656" y="3154680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screen failure log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57200" y="3502152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76656" y="3502152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sponsor per protocol reporting requirements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57200" y="3849624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1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76656" y="3849624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 countersignature required on screen failure form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846320" y="1005840"/>
            <a:ext cx="3931920" cy="3383280"/>
          </a:xfrm>
          <a:prstGeom prst="rect">
            <a:avLst/>
          </a:prstGeom>
          <a:solidFill>
            <a:srgbClr val="0A1A0F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64608" y="1024128"/>
            <a:ext cx="3895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ASSAY FAILED (Not a True Negative)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937760" y="1417320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157216" y="1417320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Insufficient tumour content → specimen rejected by lab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4937760" y="1764792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157216" y="1764792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same as a negative biomarker result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4937760" y="2112264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157216" y="2112264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lab report for reason code (QNS, low TC, etc.)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4937760" y="2459736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157216" y="2459736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 may allow repeat specimen collection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4937760" y="2807208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157216" y="2807208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assay failure as a separate finding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4937760" y="3154680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5157216" y="3154680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repeat specimen: follow same collection workflow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4937760" y="3502152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157216" y="3502152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sponsor — some trials need AE/deviation report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4937760" y="3849624"/>
            <a:ext cx="182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5157216" y="3849624"/>
            <a:ext cx="3493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record as screen failure due to CDx negative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6 Most Common CDx Errors at Trial Sites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53035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are preventable — all appear at FDA and sponsor inspections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47472" y="777240"/>
            <a:ext cx="2633472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02336" y="868680"/>
            <a:ext cx="658368" cy="219456"/>
          </a:xfrm>
          <a:prstGeom prst="rect">
            <a:avLst/>
          </a:prstGeom>
          <a:solidFill>
            <a:srgbClr val="9B1C2E"/>
          </a:solidFill>
          <a:ln w="12700">
            <a:solidFill>
              <a:srgbClr val="9B1C2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02336" y="868680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2633472" y="8321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5E7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20624" y="1161288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CDx collected before consent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20624" y="1581912"/>
            <a:ext cx="248716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biopsy or blood draw happens before the patient signs the ICF. Even verbal agreement is not enough.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182112" y="777240"/>
            <a:ext cx="2633472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36976" y="868680"/>
            <a:ext cx="658368" cy="219456"/>
          </a:xfrm>
          <a:prstGeom prst="rect">
            <a:avLst/>
          </a:prstGeom>
          <a:solidFill>
            <a:srgbClr val="9B1C2E"/>
          </a:solidFill>
          <a:ln w="12700">
            <a:solidFill>
              <a:srgbClr val="9B1C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36976" y="868680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5468112" y="8321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5E7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255264" y="1161288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Wrong assay used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255264" y="1581912"/>
            <a:ext cx="248716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lab test used instead of the protocol-required central CDx assay. Invalidates the eligibility result.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016752" y="777240"/>
            <a:ext cx="2633472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071616" y="868680"/>
            <a:ext cx="658368" cy="219456"/>
          </a:xfrm>
          <a:prstGeom prst="rect">
            <a:avLst/>
          </a:prstGeom>
          <a:solidFill>
            <a:srgbClr val="7F1D1D"/>
          </a:solidFill>
          <a:ln w="12700">
            <a:solidFill>
              <a:srgbClr val="7F1D1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071616" y="868680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8302752" y="8321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5E7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089904" y="1161288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CDx report not in source docs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089904" y="1581912"/>
            <a:ext cx="248716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Eligibility form references the result but no lab report is filed. A CRA or inspector will raise a query.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347472" y="2926080"/>
            <a:ext cx="2633472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02336" y="3017520"/>
            <a:ext cx="658368" cy="219456"/>
          </a:xfrm>
          <a:prstGeom prst="rect">
            <a:avLst/>
          </a:prstGeom>
          <a:solidFill>
            <a:srgbClr val="7F1D1D"/>
          </a:solidFill>
          <a:ln w="12700">
            <a:solidFill>
              <a:srgbClr val="7F1D1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02336" y="3017520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2633472" y="29809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5E7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20624" y="3310128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Archival tissue outside age window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20624" y="3730752"/>
            <a:ext cx="248716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older than the protocol's limit (e.g., &gt;5 years) used without a sponsor waiver.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3182112" y="2926080"/>
            <a:ext cx="2633472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36976" y="3017520"/>
            <a:ext cx="658368" cy="219456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236976" y="3017520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5468112" y="29809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5E7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3255264" y="3310128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Wrong tube for plasma CDx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3255264" y="3730752"/>
            <a:ext cx="248716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EDTA tube used instead of Streck BCT for ctDNA. The sample is rejected; delay in eligibility.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6016752" y="2926080"/>
            <a:ext cx="2633472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071616" y="3017520"/>
            <a:ext cx="658368" cy="219456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071616" y="3017520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8302752" y="29809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5E7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6089904" y="3310128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Eligibility confirmed without PI sign-off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089904" y="3730752"/>
            <a:ext cx="248716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Coordinator reviews CDx and confirms eligibility in eCRF before PI countersigns the eligibility form.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CDx Source Documentation Checklist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53035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for every patient who undergoes CDx testing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65760" y="777240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6656" y="749808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Informed consent signed and dated BEFORE specimen collection date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65760" y="1435608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76656" y="1408176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Specimen collection date, time, type, and collector documented in source record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65760" y="2093976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6656" y="2066544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manual version used for specimen handling confirmed and filed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65760" y="2752344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6656" y="2724912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Shipping manifest and tracking number retained at site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65760" y="3410712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6656" y="3383280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lab CDx report filed in patient source record (original or certified copy)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" y="4069080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6656" y="4041648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includes: assay name, lab name, CLIA/CAP number, accession number, result, date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846320" y="777240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57216" y="749808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CDx report received at site is documented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846320" y="1435608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157216" y="1408176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 or sub-I review of CDx result documented with countersignature and date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846320" y="2093976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157216" y="2066544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Eligibility form references CDx result with specific value (not just "positive")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846320" y="2752344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157216" y="2724912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eCRF CDx fields completed per sponsor data entry instructions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846320" y="3410712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157216" y="338328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failure: reason documented, sponsor notified, screen failure log updated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4846320" y="4069080"/>
            <a:ext cx="237744" cy="237744"/>
          </a:xfrm>
          <a:prstGeom prst="rect">
            <a:avLst/>
          </a:prstGeom>
          <a:solidFill>
            <a:srgbClr val="FFFFFF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157216" y="4041648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Assay failure: repeat specimen plan documented; sponsor notified if required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709160" y="777240"/>
            <a:ext cx="0" cy="420624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Archival Tissue Requests: Build in 3 Weeks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53035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common cause of screening delay is starting this too late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65760" y="777240"/>
            <a:ext cx="2633472" cy="274320"/>
          </a:xfrm>
          <a:prstGeom prst="rect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777240"/>
            <a:ext cx="2633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65760" y="1051560"/>
            <a:ext cx="2633472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1051560"/>
            <a:ext cx="2633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Initiate the Request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1572768"/>
            <a:ext cx="128016" cy="128016"/>
          </a:xfrm>
          <a:prstGeom prst="ellipse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1527048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pathology dept where biopsy was performed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" y="2267712"/>
            <a:ext cx="128016" cy="128016"/>
          </a:xfrm>
          <a:prstGeom prst="ellipse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" y="2221992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tissue request form + patient consent to release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2962656"/>
            <a:ext cx="128016" cy="128016"/>
          </a:xfrm>
          <a:prstGeom prst="ellipse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2916936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protocol number and specific block/slides needed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" y="3657600"/>
            <a:ext cx="128016" cy="128016"/>
          </a:xfrm>
          <a:prstGeom prst="ellipse">
            <a:avLst/>
          </a:prstGeom>
          <a:solidFill>
            <a:srgbClr val="1A2A3A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1792" y="3611880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tumour content on original pathology report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246120" y="777240"/>
            <a:ext cx="2633472" cy="274320"/>
          </a:xfrm>
          <a:prstGeom prst="rect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46120" y="777240"/>
            <a:ext cx="2633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1–2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246120" y="1051560"/>
            <a:ext cx="2633472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46120" y="1051560"/>
            <a:ext cx="2633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A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Pathology Review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337560" y="1572768"/>
            <a:ext cx="128016" cy="128016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02152" y="1527048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pathology retrieves block, reviews tumour content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337560" y="2267712"/>
            <a:ext cx="128016" cy="128016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502152" y="2221992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Prepares unstained slides or releases block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337560" y="2962656"/>
            <a:ext cx="128016" cy="128016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502152" y="2916936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up proactively — one call can save 3–5 days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3337560" y="3657600"/>
            <a:ext cx="128016" cy="128016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02152" y="3611880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block heavily used, insufficient tissue may require fresh biopsy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126480" y="777240"/>
            <a:ext cx="2633472" cy="274320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26480" y="777240"/>
            <a:ext cx="2633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2–3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126480" y="1051560"/>
            <a:ext cx="2633472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126480" y="1051560"/>
            <a:ext cx="2633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5966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Shipping &amp; Receipt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217920" y="1572768"/>
            <a:ext cx="128016" cy="128016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382512" y="1527048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to central lab per lab manual (temperature, packaging)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217920" y="2267712"/>
            <a:ext cx="128016" cy="128016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382512" y="2221992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lab of incoming shipment; obtain tracking number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217920" y="2962656"/>
            <a:ext cx="128016" cy="128016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382512" y="2916936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lab assesses tumour content before CDx testing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217920" y="3657600"/>
            <a:ext cx="128016" cy="128016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382512" y="3611880"/>
            <a:ext cx="2304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content insufficient: fresh biopsy required — plan ahead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365760" y="4590288"/>
            <a:ext cx="8412480" cy="73152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65760" y="4663440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99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EARLY   ──────────────────────────────────────────────────────────────   ENROLMENT READY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F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 for Your Site Team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7498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things to do differently starting today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4114800" cy="1170432"/>
          </a:xfrm>
          <a:prstGeom prst="rect">
            <a:avLst/>
          </a:prstGeom>
          <a:solidFill>
            <a:srgbClr val="0F2030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75488" y="1115568"/>
            <a:ext cx="402336" cy="402336"/>
          </a:xfrm>
          <a:prstGeom prst="ellipse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5488" y="11155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50976" y="1078992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lab manual before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scheduling the first screening visit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950976" y="1591056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specimen type, tube, temperature, and lab before you book the patient.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754880" y="1005840"/>
            <a:ext cx="4114800" cy="1170432"/>
          </a:xfrm>
          <a:prstGeom prst="rect">
            <a:avLst/>
          </a:prstGeom>
          <a:solidFill>
            <a:srgbClr val="0F2030"/>
          </a:solidFill>
          <a:ln w="12700">
            <a:solidFill>
              <a:srgbClr val="9B1C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64608" y="1115568"/>
            <a:ext cx="402336" cy="402336"/>
          </a:xfrm>
          <a:prstGeom prst="ellipse">
            <a:avLst/>
          </a:prstGeom>
          <a:solidFill>
            <a:srgbClr val="9B1C2E"/>
          </a:solidFill>
          <a:ln w="12700">
            <a:solidFill>
              <a:srgbClr val="9B1C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64608" y="11155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340096" y="1078992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Consent before specimen —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time, no exceptions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340096" y="1591056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collection date must be on or after the ICF signature date. Check both dates.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365760" y="2304288"/>
            <a:ext cx="4114800" cy="1170432"/>
          </a:xfrm>
          <a:prstGeom prst="rect">
            <a:avLst/>
          </a:prstGeom>
          <a:solidFill>
            <a:srgbClr val="0F2030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" y="2414016"/>
            <a:ext cx="402336" cy="402336"/>
          </a:xfrm>
          <a:prstGeom prst="ellipse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5488" y="241401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50976" y="2377440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Central lab = eligibility;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 lab = pre-screening only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50976" y="2889504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substitute a local lab result for the central CDx result without explicit protocol permission.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754880" y="2304288"/>
            <a:ext cx="4114800" cy="1170432"/>
          </a:xfrm>
          <a:prstGeom prst="rect">
            <a:avLst/>
          </a:prstGeom>
          <a:solidFill>
            <a:srgbClr val="0F2030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64608" y="2414016"/>
            <a:ext cx="402336" cy="402336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64608" y="241401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340096" y="2377440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Route CDx results to the PI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eCRF entry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340096" y="2889504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the report, notify the PI, wait for countersignature, then enter eCRF. In that order.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365760" y="3602736"/>
            <a:ext cx="4114800" cy="1170432"/>
          </a:xfrm>
          <a:prstGeom prst="rect">
            <a:avLst/>
          </a:prstGeom>
          <a:solidFill>
            <a:srgbClr val="0F2030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75488" y="3712464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5488" y="37124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50976" y="3675888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archival tissue requests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least 3 weeks before consent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950976" y="4187952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wait for outside pathology departments is the most predictable delay in the CDx process.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754880" y="3602736"/>
            <a:ext cx="4114800" cy="1170432"/>
          </a:xfrm>
          <a:prstGeom prst="rect">
            <a:avLst/>
          </a:prstGeom>
          <a:solidFill>
            <a:srgbClr val="0F2030"/>
          </a:solidFill>
          <a:ln w="12700">
            <a:solidFill>
              <a:srgbClr val="3AACB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864608" y="3712464"/>
            <a:ext cx="402336" cy="402336"/>
          </a:xfrm>
          <a:prstGeom prst="ellipse">
            <a:avLst/>
          </a:prstGeom>
          <a:solidFill>
            <a:srgbClr val="3AACBF"/>
          </a:solidFill>
          <a:ln w="12700">
            <a:solidFill>
              <a:srgbClr val="3AACB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64608" y="37124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340096" y="3675888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Assay failure ≠ negative result: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 them differently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340096" y="4187952"/>
            <a:ext cx="345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rejected specimen is not a screen failure. Check if a repeat specimen is allowed before concluding ineligibility.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F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"/>
            <a:ext cx="54864" cy="5088636"/>
          </a:xfrm>
          <a:prstGeom prst="rect">
            <a:avLst/>
          </a:prstGeom>
          <a:solidFill>
            <a:srgbClr val="2A7A8C"/>
          </a:solidFill>
          <a:ln w="12700">
            <a:solidFill>
              <a:srgbClr val="2A7A8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029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92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KCLEAGENICS MEDICAL INC.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960120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or site support?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274320" y="150876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support sites with CDx specimen logistics, lab coordination,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eligibility documentation review.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74320" y="2286000"/>
            <a:ext cx="320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📧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1792" y="2286000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AC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keog@kclgmedical.com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74320" y="2670048"/>
            <a:ext cx="320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📞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1792" y="2670048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AC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312-225-3916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74320" y="3054096"/>
            <a:ext cx="320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1792" y="3054096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AC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kclgmedical.com/education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669280" y="777240"/>
            <a:ext cx="3154680" cy="4005072"/>
          </a:xfrm>
          <a:prstGeom prst="rect">
            <a:avLst/>
          </a:prstGeom>
          <a:solidFill>
            <a:srgbClr val="2A3D52"/>
          </a:solidFill>
          <a:ln w="12700">
            <a:solidFill>
              <a:srgbClr val="2A3D5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60720" y="86868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C99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RELATED RESOURCES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5760720" y="1225296"/>
            <a:ext cx="2971800" cy="713232"/>
          </a:xfrm>
          <a:prstGeom prst="rect">
            <a:avLst/>
          </a:prstGeom>
          <a:solidFill>
            <a:srgbClr val="1A2A3A"/>
          </a:solidFill>
          <a:ln w="12700">
            <a:solidFill>
              <a:srgbClr val="2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833872" y="1261872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CDx Guide</a:t>
            </a:r>
            <a:endParaRPr lang="en-US" sz="900" dirty="0"/>
          </a:p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(Regulatory &amp; Validation Depth)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833872" y="16642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AAC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edu-companion-diagnostics-oncology.html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5760720" y="2048256"/>
            <a:ext cx="2971800" cy="713232"/>
          </a:xfrm>
          <a:prstGeom prst="rect">
            <a:avLst/>
          </a:prstGeom>
          <a:solidFill>
            <a:srgbClr val="1A2A3A"/>
          </a:solidFill>
          <a:ln w="12700">
            <a:solidFill>
              <a:srgbClr val="2A3D5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33872" y="2084832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Biospecimen Collection</a:t>
            </a:r>
            <a:endParaRPr lang="en-US" sz="900" dirty="0"/>
          </a:p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Oncology Trials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833872" y="248716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AAC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edu-biospecimen-oncology-trials.html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5760720" y="2871216"/>
            <a:ext cx="2971800" cy="713232"/>
          </a:xfrm>
          <a:prstGeom prst="rect">
            <a:avLst/>
          </a:prstGeom>
          <a:solidFill>
            <a:srgbClr val="1A2A3A"/>
          </a:solidFill>
          <a:ln w="12700">
            <a:solidFill>
              <a:srgbClr val="2A3D5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833872" y="2907792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ICH GCP E6(R3)</a:t>
            </a:r>
            <a:endParaRPr lang="en-US" sz="900" dirty="0"/>
          </a:p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Site Guide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833872" y="331012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AAC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edu-gcp-e6r3-oncology-sites.html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5760720" y="3694176"/>
            <a:ext cx="2971800" cy="713232"/>
          </a:xfrm>
          <a:prstGeom prst="rect">
            <a:avLst/>
          </a:prstGeom>
          <a:solidFill>
            <a:srgbClr val="1A2A3A"/>
          </a:solidFill>
          <a:ln w="12700">
            <a:solidFill>
              <a:srgbClr val="2A3D5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833872" y="3730752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CDx Site Teams Training Deck</a:t>
            </a:r>
            <a:endParaRPr lang="en-US" sz="900" dirty="0"/>
          </a:p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(this presentation)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5833872" y="413308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3AAC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CDx-Site-Team-Training-KCLG.pptx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274320" y="4754880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4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KCLEAGENICS MEDICAL INC. — GCP ICH E6(R3) Certified · CPD Suitable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2026-07-15T18:12:52Z</dcterms:created>
  <dcterms:modified xsi:type="dcterms:W3CDTF">2026-07-15T18:12:52Z</dcterms:modified>
</cp:coreProperties>
</file>